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87" r:id="rId2"/>
    <p:sldId id="256" r:id="rId3"/>
    <p:sldId id="257" r:id="rId4"/>
    <p:sldId id="289" r:id="rId5"/>
    <p:sldId id="271" r:id="rId6"/>
    <p:sldId id="270" r:id="rId7"/>
    <p:sldId id="272" r:id="rId8"/>
    <p:sldId id="276" r:id="rId9"/>
    <p:sldId id="278" r:id="rId10"/>
    <p:sldId id="277" r:id="rId11"/>
    <p:sldId id="286" r:id="rId12"/>
    <p:sldId id="288" r:id="rId13"/>
    <p:sldId id="279" r:id="rId14"/>
    <p:sldId id="280" r:id="rId15"/>
    <p:sldId id="281" r:id="rId16"/>
    <p:sldId id="282" r:id="rId17"/>
    <p:sldId id="283" r:id="rId18"/>
    <p:sldId id="284" r:id="rId19"/>
    <p:sldId id="273" r:id="rId20"/>
    <p:sldId id="274" r:id="rId21"/>
    <p:sldId id="267" r:id="rId22"/>
    <p:sldId id="290" r:id="rId23"/>
    <p:sldId id="261" r:id="rId24"/>
    <p:sldId id="259" r:id="rId25"/>
    <p:sldId id="285"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Roboto" panose="02000000000000000000" pitchFamily="2" charset="0"/>
      <p:regular r:id="rId34"/>
      <p:bold r:id="rId35"/>
      <p:italic r:id="rId36"/>
      <p:boldItalic r:id="rId37"/>
    </p:embeddedFont>
    <p:embeddedFont>
      <p:font typeface="Roboto Light" panose="02000000000000000000" pitchFamily="2" charset="0"/>
      <p:regular r:id="rId38"/>
      <p:italic r:id="rId39"/>
    </p:embeddedFont>
    <p:embeddedFont>
      <p:font typeface="Roboto Medium" panose="02000000000000000000" pitchFamily="2" charset="0"/>
      <p:regular r:id="rId40"/>
      <p:italic r:id="rId41"/>
    </p:embeddedFont>
    <p:embeddedFont>
      <p:font typeface="Roboto Mono" pitchFamily="2" charset="0"/>
      <p:regular r:id="rId42"/>
      <p:bold r:id="rId43"/>
      <p:italic r:id="rId44"/>
      <p:boldItalic r:id="rId45"/>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osław Jusiak" initials="JJ" lastIdx="1" clrIdx="0">
    <p:extLst>
      <p:ext uri="{19B8F6BF-5375-455C-9EA6-DF929625EA0E}">
        <p15:presenceInfo xmlns:p15="http://schemas.microsoft.com/office/powerpoint/2012/main" userId="ec49fec8fe47e6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6B3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503" autoAdjust="0"/>
  </p:normalViewPr>
  <p:slideViewPr>
    <p:cSldViewPr snapToGrid="0">
      <p:cViewPr varScale="1">
        <p:scale>
          <a:sx n="92" d="100"/>
          <a:sy n="92" d="100"/>
        </p:scale>
        <p:origin x="108" y="78"/>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31576-2D89-4077-BB9F-5DEE493AB718}" type="datetimeFigureOut">
              <a:rPr lang="pl-PL" smtClean="0"/>
              <a:t>28.02.2020</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BF3F-7553-4CDB-9A1E-D7E00473ACDE}" type="slidenum">
              <a:rPr lang="pl-PL" smtClean="0"/>
              <a:t>‹#›</a:t>
            </a:fld>
            <a:endParaRPr lang="pl-PL"/>
          </a:p>
        </p:txBody>
      </p:sp>
    </p:spTree>
    <p:extLst>
      <p:ext uri="{BB962C8B-B14F-4D97-AF65-F5344CB8AC3E}">
        <p14:creationId xmlns:p14="http://schemas.microsoft.com/office/powerpoint/2010/main" val="318705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Witam wszystkich serdecznie na sesji poświęconej </a:t>
            </a:r>
            <a:r>
              <a:rPr lang="pl-PL" dirty="0" err="1"/>
              <a:t>Postmanowi</a:t>
            </a:r>
            <a:r>
              <a:rPr lang="pl-PL" dirty="0"/>
              <a:t>.</a:t>
            </a:r>
          </a:p>
          <a:p>
            <a:r>
              <a:rPr lang="pl-PL" dirty="0"/>
              <a:t>Zdecydowana większość z Was prawdopodobnie kojarzy czym jest Postman i przynajmniej pobieżnie go używała.</a:t>
            </a:r>
          </a:p>
          <a:p>
            <a:r>
              <a:rPr lang="pl-PL" dirty="0"/>
              <a:t>Dlatego też nie zamierzam wyjaśniać jak za jego pomocą odpytywać API. Chciałbym dziś przede wszystkim pokazać jak można sobie ułatwić</a:t>
            </a:r>
          </a:p>
          <a:p>
            <a:r>
              <a:rPr lang="pl-PL" dirty="0"/>
              <a:t>codzienną pracę z </a:t>
            </a:r>
            <a:r>
              <a:rPr lang="pl-PL" dirty="0" err="1"/>
              <a:t>Postmanem</a:t>
            </a:r>
            <a:r>
              <a:rPr lang="pl-PL" dirty="0"/>
              <a:t> oraz zaprezentować te funkcjonalności Postmana, które czynią go wszechstronnym narzędziem do pracy z API.</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a:t>
            </a:fld>
            <a:endParaRPr lang="pl-PL"/>
          </a:p>
        </p:txBody>
      </p:sp>
    </p:spTree>
    <p:extLst>
      <p:ext uri="{BB962C8B-B14F-4D97-AF65-F5344CB8AC3E}">
        <p14:creationId xmlns:p14="http://schemas.microsoft.com/office/powerpoint/2010/main" val="127780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Dodać filmik o samym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runnerze</a:t>
            </a:r>
            <a:r>
              <a:rPr lang="pl-PL" sz="1200" dirty="0">
                <a:solidFill>
                  <a:srgbClr val="F8F8F8"/>
                </a:solidFill>
                <a:latin typeface="Roboto Medium" panose="02000000000000000000" pitchFamily="2" charset="0"/>
                <a:ea typeface="Roboto Medium" panose="02000000000000000000" pitchFamily="2" charset="0"/>
              </a:rPr>
              <a:t> bez danych wejściowych.</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11</a:t>
            </a:fld>
            <a:endParaRPr lang="pl-PL"/>
          </a:p>
        </p:txBody>
      </p:sp>
    </p:spTree>
    <p:extLst>
      <p:ext uri="{BB962C8B-B14F-4D97-AF65-F5344CB8AC3E}">
        <p14:creationId xmlns:p14="http://schemas.microsoft.com/office/powerpoint/2010/main" val="84525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12</a:t>
            </a:fld>
            <a:endParaRPr lang="pl-PL"/>
          </a:p>
        </p:txBody>
      </p:sp>
    </p:spTree>
    <p:extLst>
      <p:ext uri="{BB962C8B-B14F-4D97-AF65-F5344CB8AC3E}">
        <p14:creationId xmlns:p14="http://schemas.microsoft.com/office/powerpoint/2010/main" val="3733784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Data </a:t>
            </a:r>
            <a:r>
              <a:rPr lang="pl-PL" dirty="0" err="1"/>
              <a:t>Driven</a:t>
            </a:r>
            <a:r>
              <a:rPr lang="pl-PL" dirty="0"/>
              <a:t> </a:t>
            </a:r>
            <a:r>
              <a:rPr lang="pl-PL" dirty="0" err="1"/>
              <a:t>testing</a:t>
            </a:r>
            <a:r>
              <a:rPr lang="pl-PL" dirty="0"/>
              <a:t> - Film: 1:30</a:t>
            </a:r>
          </a:p>
          <a:p>
            <a:endParaRPr lang="pl-PL" dirty="0"/>
          </a:p>
          <a:p>
            <a:r>
              <a:rPr lang="pl-PL" dirty="0"/>
              <a:t>Przygotowałem sobie pliki CSV i JSON z danymi do testów. </a:t>
            </a:r>
            <a:r>
              <a:rPr lang="pl-PL" dirty="0" err="1"/>
              <a:t>CurrencyCode</a:t>
            </a:r>
            <a:r>
              <a:rPr lang="pl-PL" dirty="0"/>
              <a:t> odpowiada nazwie zmiennej środowiskowej w </a:t>
            </a:r>
            <a:r>
              <a:rPr lang="pl-PL" dirty="0" err="1"/>
              <a:t>postmanie</a:t>
            </a:r>
            <a:r>
              <a:rPr lang="pl-PL" dirty="0"/>
              <a:t>.</a:t>
            </a:r>
          </a:p>
          <a:p>
            <a:r>
              <a:rPr lang="pl-PL" sz="1200" dirty="0">
                <a:solidFill>
                  <a:srgbClr val="F8F8F8"/>
                </a:solidFill>
                <a:latin typeface="Roboto Medium" panose="02000000000000000000" pitchFamily="2" charset="0"/>
                <a:ea typeface="Roboto Medium" panose="02000000000000000000" pitchFamily="2" charset="0"/>
              </a:rPr>
              <a:t>W kolejnych wierszach są wartości zmiennej. Składnia JSON jest jakby nadmiarowa, ponieważ nazwa zmiennej powtarza się dla każdej wartości.</a:t>
            </a:r>
          </a:p>
          <a:p>
            <a:r>
              <a:rPr lang="pl-PL" sz="1200" dirty="0">
                <a:solidFill>
                  <a:srgbClr val="F8F8F8"/>
                </a:solidFill>
                <a:latin typeface="Roboto Medium" panose="02000000000000000000" pitchFamily="2" charset="0"/>
                <a:ea typeface="Roboto Medium" panose="02000000000000000000" pitchFamily="2" charset="0"/>
              </a:rPr>
              <a:t>Zmienna </a:t>
            </a:r>
            <a:r>
              <a:rPr lang="pl-PL" dirty="0" err="1"/>
              <a:t>CurrencyCode</a:t>
            </a:r>
            <a:r>
              <a:rPr lang="pl-PL" dirty="0"/>
              <a:t> występuje jako parametr w </a:t>
            </a:r>
            <a:r>
              <a:rPr lang="pl-PL" dirty="0" err="1"/>
              <a:t>URLu</a:t>
            </a:r>
            <a:r>
              <a:rPr lang="pl-PL" dirty="0"/>
              <a:t> żądania. Mamy ustawione środowisko zawierające tę zmienną. Data jest obiektem zawierającym dane z pliku, przy czym dla każdej iteracji przechowywany jest jeden zestaw wartości. W naszym przypadku jest to tylko wartość zmiennej </a:t>
            </a:r>
            <a:r>
              <a:rPr lang="pl-PL" dirty="0" err="1"/>
              <a:t>CurrencyCode</a:t>
            </a:r>
            <a:r>
              <a:rPr lang="pl-PL" dirty="0"/>
              <a:t>.</a:t>
            </a:r>
          </a:p>
          <a:p>
            <a:r>
              <a:rPr lang="pl-PL" sz="1200" dirty="0">
                <a:solidFill>
                  <a:srgbClr val="F8F8F8"/>
                </a:solidFill>
                <a:latin typeface="Roboto Medium" panose="02000000000000000000" pitchFamily="2" charset="0"/>
                <a:ea typeface="Roboto Medium" panose="02000000000000000000" pitchFamily="2" charset="0"/>
              </a:rPr>
              <a:t>Sam test wygląda tak samo, jak w przypadku zwykłej zmiennej środowiskowej. Uruchamiamy sobie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Wybieramy, które żądania chcemy wykonać. Wybiorę tylko to jedno żądanie. Można tu też zmienić kolejność wykonywania żądań przez drag and </a:t>
            </a:r>
            <a:r>
              <a:rPr lang="pl-PL" sz="1200" dirty="0" err="1">
                <a:solidFill>
                  <a:srgbClr val="F8F8F8"/>
                </a:solidFill>
                <a:latin typeface="Roboto Medium" panose="02000000000000000000" pitchFamily="2" charset="0"/>
                <a:ea typeface="Roboto Medium" panose="02000000000000000000" pitchFamily="2" charset="0"/>
              </a:rPr>
              <a:t>dropa</a:t>
            </a:r>
            <a:r>
              <a:rPr lang="pl-PL" sz="1200" dirty="0">
                <a:solidFill>
                  <a:srgbClr val="F8F8F8"/>
                </a:solidFill>
                <a:latin typeface="Roboto Medium" panose="02000000000000000000" pitchFamily="2" charset="0"/>
                <a:ea typeface="Roboto Medium" panose="02000000000000000000" pitchFamily="2" charset="0"/>
              </a:rPr>
              <a:t>.</a:t>
            </a:r>
          </a:p>
          <a:p>
            <a:r>
              <a:rPr lang="pl-PL" sz="1200" dirty="0">
                <a:solidFill>
                  <a:srgbClr val="F8F8F8"/>
                </a:solidFill>
                <a:latin typeface="Roboto Medium" panose="02000000000000000000" pitchFamily="2" charset="0"/>
                <a:ea typeface="Roboto Medium" panose="02000000000000000000" pitchFamily="2" charset="0"/>
              </a:rPr>
              <a:t>Następnie wybieram środowisko, w którym są moje zmienne pasujące do plików z danymi. Mogę określić ilość powtórzeń. Zostawię na 1. </a:t>
            </a:r>
          </a:p>
          <a:p>
            <a:r>
              <a:rPr lang="pl-PL" sz="1200" dirty="0">
                <a:solidFill>
                  <a:srgbClr val="F8F8F8"/>
                </a:solidFill>
                <a:latin typeface="Roboto Medium" panose="02000000000000000000" pitchFamily="2" charset="0"/>
                <a:ea typeface="Roboto Medium" panose="02000000000000000000" pitchFamily="2" charset="0"/>
              </a:rPr>
              <a:t>Muszę wskazać na plik z danymi wejściowymi. Mogę użyć podglądu, który zweryfikuje mi, czy plik jest poprawy składniowo i został prawidłowo z interpretowany. Gdyby coś było nie tak, to miałbym tutaj krzaczki. Uruchamiam testy. Ten sam test został wykonany 1 raz dla każdej wartości zmiennej </a:t>
            </a:r>
            <a:r>
              <a:rPr lang="pl-PL" sz="1200" dirty="0" err="1">
                <a:solidFill>
                  <a:srgbClr val="F8F8F8"/>
                </a:solidFill>
                <a:latin typeface="Roboto Medium" panose="02000000000000000000" pitchFamily="2" charset="0"/>
                <a:ea typeface="Roboto Medium" panose="02000000000000000000" pitchFamily="2" charset="0"/>
              </a:rPr>
              <a:t>CurrencyCode</a:t>
            </a:r>
            <a:r>
              <a:rPr lang="pl-PL" sz="1200" dirty="0">
                <a:solidFill>
                  <a:srgbClr val="F8F8F8"/>
                </a:solidFill>
                <a:latin typeface="Roboto Medium" panose="02000000000000000000" pitchFamily="2" charset="0"/>
                <a:ea typeface="Roboto Medium" panose="02000000000000000000" pitchFamily="2" charset="0"/>
              </a:rPr>
              <a:t>. Widzimy kolejne kody walut w kolejnych iteracjach. I to zasadniczo tyle.</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13</a:t>
            </a:fld>
            <a:endParaRPr lang="pl-PL"/>
          </a:p>
        </p:txBody>
      </p:sp>
    </p:spTree>
    <p:extLst>
      <p:ext uri="{BB962C8B-B14F-4D97-AF65-F5344CB8AC3E}">
        <p14:creationId xmlns:p14="http://schemas.microsoft.com/office/powerpoint/2010/main" val="3988900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Newman jest odpowiednikiem </a:t>
            </a:r>
            <a:r>
              <a:rPr lang="pl-PL" sz="1200" dirty="0" err="1">
                <a:solidFill>
                  <a:srgbClr val="F8F8F8"/>
                </a:solidFill>
                <a:latin typeface="Roboto Medium" panose="02000000000000000000" pitchFamily="2" charset="0"/>
                <a:ea typeface="Roboto Medium" panose="02000000000000000000" pitchFamily="2" charset="0"/>
              </a:rPr>
              <a:t>collection</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runnera</a:t>
            </a:r>
            <a:r>
              <a:rPr lang="pl-PL" sz="1200" dirty="0">
                <a:solidFill>
                  <a:srgbClr val="F8F8F8"/>
                </a:solidFill>
                <a:latin typeface="Roboto Medium" panose="02000000000000000000" pitchFamily="2" charset="0"/>
                <a:ea typeface="Roboto Medium" panose="02000000000000000000" pitchFamily="2" charset="0"/>
              </a:rPr>
              <a:t> dla wiersza poleceń. Możliwość uruchamiania testów z poziomu CLI daje możliwość integracji testów API napisanych w </a:t>
            </a:r>
            <a:r>
              <a:rPr lang="pl-PL" sz="1200" dirty="0" err="1">
                <a:solidFill>
                  <a:srgbClr val="F8F8F8"/>
                </a:solidFill>
                <a:latin typeface="Roboto Medium" panose="02000000000000000000" pitchFamily="2" charset="0"/>
                <a:ea typeface="Roboto Medium" panose="02000000000000000000" pitchFamily="2" charset="0"/>
              </a:rPr>
              <a:t>Postmanie</a:t>
            </a:r>
            <a:r>
              <a:rPr lang="pl-PL" sz="1200" dirty="0">
                <a:solidFill>
                  <a:srgbClr val="F8F8F8"/>
                </a:solidFill>
                <a:latin typeface="Roboto Medium" panose="02000000000000000000" pitchFamily="2" charset="0"/>
                <a:ea typeface="Roboto Medium" panose="02000000000000000000" pitchFamily="2" charset="0"/>
              </a:rPr>
              <a:t> z popularnymi systemami CI \ CD takimi jak Jenkins, </a:t>
            </a:r>
            <a:r>
              <a:rPr lang="pl-PL" sz="1200" dirty="0" err="1">
                <a:solidFill>
                  <a:srgbClr val="F8F8F8"/>
                </a:solidFill>
                <a:latin typeface="Roboto Medium" panose="02000000000000000000" pitchFamily="2" charset="0"/>
                <a:ea typeface="Roboto Medium" panose="02000000000000000000" pitchFamily="2" charset="0"/>
              </a:rPr>
              <a:t>GitLab</a:t>
            </a:r>
            <a:r>
              <a:rPr lang="pl-PL" sz="1200" dirty="0">
                <a:solidFill>
                  <a:srgbClr val="F8F8F8"/>
                </a:solidFill>
                <a:latin typeface="Roboto Medium" panose="02000000000000000000" pitchFamily="2" charset="0"/>
                <a:ea typeface="Roboto Medium" panose="02000000000000000000" pitchFamily="2" charset="0"/>
              </a:rPr>
              <a:t> czy </a:t>
            </a:r>
            <a:r>
              <a:rPr lang="pl-PL" sz="1200" dirty="0" err="1">
                <a:solidFill>
                  <a:srgbClr val="F8F8F8"/>
                </a:solidFill>
                <a:latin typeface="Roboto Medium" panose="02000000000000000000" pitchFamily="2" charset="0"/>
                <a:ea typeface="Roboto Medium" panose="02000000000000000000" pitchFamily="2" charset="0"/>
              </a:rPr>
              <a:t>Azure</a:t>
            </a:r>
            <a:r>
              <a:rPr lang="pl-PL" sz="1200" dirty="0">
                <a:solidFill>
                  <a:srgbClr val="F8F8F8"/>
                </a:solidFill>
                <a:latin typeface="Roboto Medium" panose="02000000000000000000" pitchFamily="2" charset="0"/>
                <a:ea typeface="Roboto Medium"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Aby móc korzystać z Newmana, wymagana jest instalacja </a:t>
            </a:r>
            <a:r>
              <a:rPr lang="pl-PL" sz="1200" dirty="0" err="1">
                <a:solidFill>
                  <a:srgbClr val="F8F8F8"/>
                </a:solidFill>
                <a:latin typeface="Roboto Medium" panose="02000000000000000000" pitchFamily="2" charset="0"/>
                <a:ea typeface="Roboto Medium" panose="02000000000000000000" pitchFamily="2" charset="0"/>
              </a:rPr>
              <a:t>node’a</a:t>
            </a:r>
            <a:r>
              <a:rPr lang="pl-PL" sz="1200" dirty="0">
                <a:solidFill>
                  <a:srgbClr val="F8F8F8"/>
                </a:solidFill>
                <a:latin typeface="Roboto Medium" panose="02000000000000000000" pitchFamily="2" charset="0"/>
                <a:ea typeface="Roboto Medium" panose="02000000000000000000" pitchFamily="2" charset="0"/>
              </a:rPr>
              <a:t>, gdyż Newman instalowany przez </a:t>
            </a:r>
            <a:r>
              <a:rPr lang="pl-PL" sz="1200" dirty="0" err="1">
                <a:solidFill>
                  <a:srgbClr val="F8F8F8"/>
                </a:solidFill>
                <a:latin typeface="Roboto Medium" panose="02000000000000000000" pitchFamily="2" charset="0"/>
                <a:ea typeface="Roboto Medium" panose="02000000000000000000" pitchFamily="2" charset="0"/>
              </a:rPr>
              <a:t>Node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Package</a:t>
            </a:r>
            <a:r>
              <a:rPr lang="pl-PL" sz="1200" dirty="0">
                <a:solidFill>
                  <a:srgbClr val="F8F8F8"/>
                </a:solidFill>
                <a:latin typeface="Roboto Medium" panose="02000000000000000000" pitchFamily="2" charset="0"/>
                <a:ea typeface="Roboto Medium" panose="02000000000000000000" pitchFamily="2" charset="0"/>
              </a:rPr>
              <a:t> </a:t>
            </a:r>
            <a:r>
              <a:rPr lang="pl-PL" sz="1200" dirty="0" err="1">
                <a:solidFill>
                  <a:srgbClr val="F8F8F8"/>
                </a:solidFill>
                <a:latin typeface="Roboto Medium" panose="02000000000000000000" pitchFamily="2" charset="0"/>
                <a:ea typeface="Roboto Medium" panose="02000000000000000000" pitchFamily="2" charset="0"/>
              </a:rPr>
              <a:t>Manager’a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Istnieje jednak wygodna alternatywa dla używania </a:t>
            </a:r>
            <a:r>
              <a:rPr lang="pl-PL" sz="1200" dirty="0" err="1">
                <a:solidFill>
                  <a:srgbClr val="F8F8F8"/>
                </a:solidFill>
                <a:latin typeface="Roboto Medium" panose="02000000000000000000" pitchFamily="2" charset="0"/>
                <a:ea typeface="Roboto Medium" panose="02000000000000000000" pitchFamily="2" charset="0"/>
              </a:rPr>
              <a:t>newmana</a:t>
            </a:r>
            <a:r>
              <a:rPr lang="pl-PL" sz="1200" dirty="0">
                <a:solidFill>
                  <a:srgbClr val="F8F8F8"/>
                </a:solidFill>
                <a:latin typeface="Roboto Medium" panose="02000000000000000000" pitchFamily="2" charset="0"/>
                <a:ea typeface="Roboto Medium" panose="02000000000000000000" pitchFamily="2" charset="0"/>
              </a:rPr>
              <a:t> w lokalnym środowisku – </a:t>
            </a:r>
            <a:r>
              <a:rPr lang="pl-PL" sz="1200" dirty="0" err="1">
                <a:solidFill>
                  <a:srgbClr val="F8F8F8"/>
                </a:solidFill>
                <a:latin typeface="Roboto Medium" panose="02000000000000000000" pitchFamily="2" charset="0"/>
                <a:ea typeface="Roboto Medium" panose="02000000000000000000" pitchFamily="2" charset="0"/>
              </a:rPr>
              <a:t>docker</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a:t>
            </a:r>
            <a:r>
              <a:rPr lang="pl-PL" sz="1200" dirty="0" err="1">
                <a:solidFill>
                  <a:srgbClr val="F8F8F8"/>
                </a:solidFill>
                <a:latin typeface="Roboto Medium" panose="02000000000000000000" pitchFamily="2" charset="0"/>
                <a:ea typeface="Roboto Medium" panose="02000000000000000000" pitchFamily="2" charset="0"/>
              </a:rPr>
              <a:t>dockerhubie</a:t>
            </a:r>
            <a:r>
              <a:rPr lang="pl-PL" sz="1200" dirty="0">
                <a:solidFill>
                  <a:srgbClr val="F8F8F8"/>
                </a:solidFill>
                <a:latin typeface="Roboto Medium" panose="02000000000000000000" pitchFamily="2" charset="0"/>
                <a:ea typeface="Roboto Medium" panose="02000000000000000000" pitchFamily="2" charset="0"/>
              </a:rPr>
              <a:t> dostępny jest oficjalny obraz Newmana, który możemy pobrać i uruchomić, o ile mamy zainstalowanego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 na komputerze.</a:t>
            </a:r>
          </a:p>
          <a:p>
            <a:r>
              <a:rPr lang="pl-PL" dirty="0"/>
              <a:t>Aby móc uruchamiać kolekcje Newmanem potrzebujemy jeszcze tylko samej kolekcji, która musimy uprzednio wyeksportować z </a:t>
            </a:r>
            <a:r>
              <a:rPr lang="pl-PL" dirty="0" err="1"/>
              <a:t>postmana</a:t>
            </a:r>
            <a:r>
              <a:rPr lang="pl-PL" dirty="0"/>
              <a:t> do pliku </a:t>
            </a:r>
            <a:r>
              <a:rPr lang="pl-PL" dirty="0" err="1"/>
              <a:t>json</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14</a:t>
            </a:fld>
            <a:endParaRPr lang="pl-PL"/>
          </a:p>
        </p:txBody>
      </p:sp>
    </p:spTree>
    <p:extLst>
      <p:ext uri="{BB962C8B-B14F-4D97-AF65-F5344CB8AC3E}">
        <p14:creationId xmlns:p14="http://schemas.microsoft.com/office/powerpoint/2010/main" val="2469730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Zaprezentuję dwa proste przykłady uruchomienia kolekcji Newmanem przy użyciu </a:t>
            </a:r>
            <a:r>
              <a:rPr lang="pl-PL" sz="1200" dirty="0" err="1">
                <a:solidFill>
                  <a:srgbClr val="F8F8F8"/>
                </a:solidFill>
                <a:latin typeface="Roboto Medium" panose="02000000000000000000" pitchFamily="2" charset="0"/>
                <a:ea typeface="Roboto Medium" panose="02000000000000000000" pitchFamily="2" charset="0"/>
              </a:rPr>
              <a:t>dockera</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pierwszym przykładzie zarówno plik kolekcji, jak i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 będzie zapisany lokalnie.</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drugim przykładzie chciałbym wytłumaczyć jak w prosty sposób dane testowe możemy wprowadzić do arkusza </a:t>
            </a:r>
            <a:r>
              <a:rPr lang="pl-PL" sz="1200" dirty="0" err="1">
                <a:solidFill>
                  <a:srgbClr val="F8F8F8"/>
                </a:solidFill>
                <a:latin typeface="Roboto Medium" panose="02000000000000000000" pitchFamily="2" charset="0"/>
                <a:ea typeface="Roboto Medium" panose="02000000000000000000" pitchFamily="2" charset="0"/>
              </a:rPr>
              <a:t>googlowego</a:t>
            </a:r>
            <a:r>
              <a:rPr lang="pl-PL" sz="1200" dirty="0">
                <a:solidFill>
                  <a:srgbClr val="F8F8F8"/>
                </a:solidFill>
                <a:latin typeface="Roboto Medium" panose="02000000000000000000" pitchFamily="2" charset="0"/>
                <a:ea typeface="Roboto Medium" panose="02000000000000000000" pitchFamily="2" charset="0"/>
              </a:rPr>
              <a:t> i wskazać jego URL jako plik danych wejściowych. W tym celu musimy po pierwsze skopiować sobie identyfikator naszego arkusza. Jest to środkowa część </a:t>
            </a:r>
            <a:r>
              <a:rPr lang="pl-PL" sz="1200" dirty="0" err="1">
                <a:solidFill>
                  <a:srgbClr val="F8F8F8"/>
                </a:solidFill>
                <a:latin typeface="Roboto Medium" panose="02000000000000000000" pitchFamily="2" charset="0"/>
                <a:ea typeface="Roboto Medium" panose="02000000000000000000" pitchFamily="2" charset="0"/>
              </a:rPr>
              <a:t>URLa</a:t>
            </a:r>
            <a:r>
              <a:rPr lang="pl-PL" sz="1200" dirty="0">
                <a:solidFill>
                  <a:srgbClr val="F8F8F8"/>
                </a:solidFill>
                <a:latin typeface="Roboto Medium" panose="02000000000000000000" pitchFamily="2" charset="0"/>
                <a:ea typeface="Roboto Medium" panose="02000000000000000000" pitchFamily="2" charset="0"/>
              </a:rPr>
              <a:t> arkusza.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Następnie używamy URL, który możemy przechwycić narzędziami deweloperskimi przeglądarki przy eksporcie arkusza do pliku CSV.</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Ma on postać jak na </a:t>
            </a:r>
            <a:r>
              <a:rPr lang="pl-PL" sz="1200" dirty="0" err="1">
                <a:solidFill>
                  <a:srgbClr val="F8F8F8"/>
                </a:solidFill>
                <a:latin typeface="Roboto Medium" panose="02000000000000000000" pitchFamily="2" charset="0"/>
                <a:ea typeface="Roboto Medium" panose="02000000000000000000" pitchFamily="2" charset="0"/>
              </a:rPr>
              <a:t>screenshocie</a:t>
            </a:r>
            <a:r>
              <a:rPr lang="pl-PL" sz="1200" dirty="0">
                <a:solidFill>
                  <a:srgbClr val="F8F8F8"/>
                </a:solidFill>
                <a:latin typeface="Roboto Medium" panose="02000000000000000000" pitchFamily="2" charset="0"/>
                <a:ea typeface="Roboto Medium" panose="02000000000000000000" pitchFamily="2" charset="0"/>
              </a:rPr>
              <a:t>. Przed wyrazem eksport znajduje się identyfikator arkusza, który uprzednio skopiowaliśmy.</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Tak przygotowany URL jest gotowy do użycia w Newmanie.</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15</a:t>
            </a:fld>
            <a:endParaRPr lang="pl-PL"/>
          </a:p>
        </p:txBody>
      </p:sp>
    </p:spTree>
    <p:extLst>
      <p:ext uri="{BB962C8B-B14F-4D97-AF65-F5344CB8AC3E}">
        <p14:creationId xmlns:p14="http://schemas.microsoft.com/office/powerpoint/2010/main" val="2077870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Newman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lokalnym folderze mam zapisane dwa pliki: plik </a:t>
            </a:r>
            <a:r>
              <a:rPr lang="pl-PL" sz="1200" dirty="0" err="1">
                <a:solidFill>
                  <a:srgbClr val="F8F8F8"/>
                </a:solidFill>
                <a:latin typeface="Roboto Medium" panose="02000000000000000000" pitchFamily="2" charset="0"/>
                <a:ea typeface="Roboto Medium" panose="02000000000000000000" pitchFamily="2" charset="0"/>
              </a:rPr>
              <a:t>json</a:t>
            </a:r>
            <a:r>
              <a:rPr lang="pl-PL" sz="1200" dirty="0">
                <a:solidFill>
                  <a:srgbClr val="F8F8F8"/>
                </a:solidFill>
                <a:latin typeface="Roboto Medium" panose="02000000000000000000" pitchFamily="2" charset="0"/>
                <a:ea typeface="Roboto Medium" panose="02000000000000000000" pitchFamily="2" charset="0"/>
              </a:rPr>
              <a:t> z kolekcją </a:t>
            </a:r>
            <a:r>
              <a:rPr lang="pl-PL" sz="1200" dirty="0" err="1">
                <a:solidFill>
                  <a:srgbClr val="F8F8F8"/>
                </a:solidFill>
                <a:latin typeface="Roboto Medium" panose="02000000000000000000" pitchFamily="2" charset="0"/>
                <a:ea typeface="Roboto Medium" panose="02000000000000000000" pitchFamily="2" charset="0"/>
              </a:rPr>
              <a:t>postmanową</a:t>
            </a:r>
            <a:r>
              <a:rPr lang="pl-PL" sz="1200" dirty="0">
                <a:solidFill>
                  <a:srgbClr val="F8F8F8"/>
                </a:solidFill>
                <a:latin typeface="Roboto Medium" panose="02000000000000000000" pitchFamily="2" charset="0"/>
                <a:ea typeface="Roboto Medium" panose="02000000000000000000" pitchFamily="2" charset="0"/>
              </a:rPr>
              <a:t> oraz plik </a:t>
            </a:r>
            <a:r>
              <a:rPr lang="pl-PL" sz="1200" dirty="0" err="1">
                <a:solidFill>
                  <a:srgbClr val="F8F8F8"/>
                </a:solidFill>
                <a:latin typeface="Roboto Medium" panose="02000000000000000000" pitchFamily="2" charset="0"/>
                <a:ea typeface="Roboto Medium" panose="02000000000000000000" pitchFamily="2" charset="0"/>
              </a:rPr>
              <a:t>csv</a:t>
            </a:r>
            <a:r>
              <a:rPr lang="pl-PL" sz="1200" dirty="0">
                <a:solidFill>
                  <a:srgbClr val="F8F8F8"/>
                </a:solidFill>
                <a:latin typeface="Roboto Medium" panose="02000000000000000000" pitchFamily="2" charset="0"/>
                <a:ea typeface="Roboto Medium" panose="02000000000000000000" pitchFamily="2" charset="0"/>
              </a:rPr>
              <a:t> z danymi wejściowymi.</a:t>
            </a:r>
          </a:p>
          <a:p>
            <a:r>
              <a:rPr lang="pl-PL" dirty="0"/>
              <a:t>Napisze teraz polecenie uruchamiające obraz </a:t>
            </a:r>
            <a:r>
              <a:rPr lang="pl-PL" dirty="0" err="1"/>
              <a:t>dockerowy</a:t>
            </a:r>
            <a:r>
              <a:rPr lang="pl-PL" dirty="0"/>
              <a:t> Newmana. </a:t>
            </a:r>
            <a:r>
              <a:rPr lang="pl-PL" dirty="0" err="1"/>
              <a:t>Zmpapuję</a:t>
            </a:r>
            <a:r>
              <a:rPr lang="pl-PL" dirty="0"/>
              <a:t> folder lokalny do folderu Newmana wewnątrz  kontenera </a:t>
            </a:r>
            <a:r>
              <a:rPr lang="pl-PL" dirty="0" err="1"/>
              <a:t>dockerowego</a:t>
            </a:r>
            <a:r>
              <a:rPr lang="pl-PL" dirty="0"/>
              <a:t> tak, aby oba pliki były widoczne dla Newmana działającego w kontenerze.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16</a:t>
            </a:fld>
            <a:endParaRPr lang="pl-PL"/>
          </a:p>
        </p:txBody>
      </p:sp>
    </p:spTree>
    <p:extLst>
      <p:ext uri="{BB962C8B-B14F-4D97-AF65-F5344CB8AC3E}">
        <p14:creationId xmlns:p14="http://schemas.microsoft.com/office/powerpoint/2010/main" val="96016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Wizualizacja danych jest ciekawym bajerem, pozwalającym wykorzystywać biblioteki </a:t>
            </a:r>
            <a:r>
              <a:rPr lang="pl-PL" sz="1200" dirty="0" err="1">
                <a:solidFill>
                  <a:srgbClr val="F8F8F8"/>
                </a:solidFill>
                <a:latin typeface="Roboto Medium" panose="02000000000000000000" pitchFamily="2" charset="0"/>
                <a:ea typeface="Roboto Medium" panose="02000000000000000000" pitchFamily="2" charset="0"/>
              </a:rPr>
              <a:t>javascriptowe</a:t>
            </a:r>
            <a:r>
              <a:rPr lang="pl-PL" sz="1200" dirty="0">
                <a:solidFill>
                  <a:srgbClr val="F8F8F8"/>
                </a:solidFill>
                <a:latin typeface="Roboto Medium" panose="02000000000000000000" pitchFamily="2" charset="0"/>
                <a:ea typeface="Roboto Medium" panose="02000000000000000000" pitchFamily="2" charset="0"/>
              </a:rPr>
              <a:t> do budowania kodu HTML i osadzania w nim danych przychodzących z wykonanym żądaniem. Z jednej strony może się wydawać, że jest to przerost formy nad treścią, z drugiej zaś, gdy mamy do czynienia ze złożonymi obiektami i ogromnymi kolekcjami, ciężko jest zinterpretować dane otrzymane z </a:t>
            </a:r>
            <a:r>
              <a:rPr lang="pl-PL" sz="1200" dirty="0" err="1">
                <a:solidFill>
                  <a:srgbClr val="F8F8F8"/>
                </a:solidFill>
                <a:latin typeface="Roboto Medium" panose="02000000000000000000" pitchFamily="2" charset="0"/>
                <a:ea typeface="Roboto Medium" panose="02000000000000000000" pitchFamily="2" charset="0"/>
              </a:rPr>
              <a:t>backendu</a:t>
            </a:r>
            <a:r>
              <a:rPr lang="pl-PL" sz="1200" dirty="0">
                <a:solidFill>
                  <a:srgbClr val="F8F8F8"/>
                </a:solidFill>
                <a:latin typeface="Roboto Medium" panose="02000000000000000000" pitchFamily="2" charset="0"/>
                <a:ea typeface="Roboto Medium"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Jest to szczególnie widoczne, gdy mamy do czynienia z danymi, które same w sobie nic nam nie mówią, jak np. współrzędne geograficzne. </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W takich sytuacjach wizualizacja znacząco ułatwia nam ocenę otrzymanych danych.</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Pokaże teraz kilka przykładowych wizualizacji, jakie znalazłem w Internecie, a także w dużym skrócie omówię zasady działania.</a:t>
            </a:r>
            <a:endParaRPr lang="pl-PL"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17</a:t>
            </a:fld>
            <a:endParaRPr lang="pl-PL"/>
          </a:p>
        </p:txBody>
      </p:sp>
    </p:spTree>
    <p:extLst>
      <p:ext uri="{BB962C8B-B14F-4D97-AF65-F5344CB8AC3E}">
        <p14:creationId xmlns:p14="http://schemas.microsoft.com/office/powerpoint/2010/main" val="4263157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Wizualizacja danych - Film: 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1. Lista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Kolejny przykład wykorzystuje </a:t>
            </a:r>
            <a:r>
              <a:rPr lang="pl-PL" sz="1200" dirty="0" err="1">
                <a:solidFill>
                  <a:srgbClr val="F8F8F8"/>
                </a:solidFill>
                <a:latin typeface="Roboto Medium" panose="02000000000000000000" pitchFamily="2" charset="0"/>
                <a:ea typeface="Roboto Medium" panose="02000000000000000000" pitchFamily="2" charset="0"/>
              </a:rPr>
              <a:t>bootstrapa</a:t>
            </a:r>
            <a:r>
              <a:rPr lang="pl-PL" sz="1200" dirty="0">
                <a:solidFill>
                  <a:srgbClr val="F8F8F8"/>
                </a:solidFill>
                <a:latin typeface="Roboto Medium" panose="02000000000000000000" pitchFamily="2" charset="0"/>
                <a:ea typeface="Roboto Medium" panose="02000000000000000000" pitchFamily="2" charset="0"/>
              </a:rPr>
              <a:t> do zbudowania ładnie wyglądającej listy kafelków z danymi producentów piwa.</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2. Drugi przykład pokazuje dobitniej, że wizualizacje czasem mają praktyczne zastosowanie. Bez ukazania lokalizacji samolotów na tle mapy, ciężko byłoby sensownie zinterpretować dane.</a:t>
            </a:r>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18</a:t>
            </a:fld>
            <a:endParaRPr lang="pl-PL"/>
          </a:p>
        </p:txBody>
      </p:sp>
    </p:spTree>
    <p:extLst>
      <p:ext uri="{BB962C8B-B14F-4D97-AF65-F5344CB8AC3E}">
        <p14:creationId xmlns:p14="http://schemas.microsoft.com/office/powerpoint/2010/main" val="2739754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Zanim przejdziemy do pisania testów i asercji, chciałbym pokazać ciekawą funkcjonalność ekosystemu </a:t>
            </a:r>
            <a:r>
              <a:rPr lang="pl-PL" dirty="0" err="1"/>
              <a:t>postmana</a:t>
            </a:r>
            <a:r>
              <a:rPr lang="pl-PL" dirty="0"/>
              <a:t> jaką są mock serwery.</a:t>
            </a:r>
          </a:p>
          <a:p>
            <a:r>
              <a:rPr lang="pl-PL" dirty="0"/>
              <a:t>Postman pozwala wygenerować nam URL do serwera hostowanego przez Postmana. Następnie wygenerowanym </a:t>
            </a:r>
            <a:r>
              <a:rPr lang="pl-PL" dirty="0" err="1"/>
              <a:t>URLem</a:t>
            </a:r>
            <a:r>
              <a:rPr lang="pl-PL" dirty="0"/>
              <a:t> zastępujemy dotychczasowy URL w żądaniach, które chcieli byśmy </a:t>
            </a:r>
            <a:r>
              <a:rPr lang="pl-PL" dirty="0" err="1"/>
              <a:t>zamockować</a:t>
            </a:r>
            <a:r>
              <a:rPr lang="pl-PL" dirty="0"/>
              <a:t>. Musimy także przygotować odpowiedzi, jakie mock serwer ma zwracać dla poszczególnych żądań. Opcjonalnie możemy przygotować także przykładowe żądania. Istnieje możliwość stworzenia wielu przykładów żądań / odpowiedzi, dzięki czemu możemy symulować różne zachowanie API ze względu na wysyłane żądania.</a:t>
            </a:r>
          </a:p>
          <a:p>
            <a:r>
              <a:rPr lang="pl-PL" dirty="0"/>
              <a:t>Serwer </a:t>
            </a:r>
            <a:r>
              <a:rPr lang="pl-PL" dirty="0" err="1"/>
              <a:t>mockujący</a:t>
            </a:r>
            <a:r>
              <a:rPr lang="pl-PL" dirty="0"/>
              <a:t> API może być szczególnie przydatny w fazie projektowania API, do prezentacji żywego API klientowi, bez konieczności ponoszenia większych nakładów czasu i pieniędzy na właściwy </a:t>
            </a:r>
            <a:r>
              <a:rPr lang="pl-PL" dirty="0" err="1"/>
              <a:t>dewelopment</a:t>
            </a:r>
            <a:r>
              <a:rPr lang="pl-PL" dirty="0"/>
              <a:t>. Może być także wykorzystany przez front-end deweloperów do czasu powstania właściwego API.</a:t>
            </a:r>
          </a:p>
          <a:p>
            <a:r>
              <a:rPr lang="pl-PL" dirty="0"/>
              <a:t>Znam przykłady projektowania API w </a:t>
            </a:r>
            <a:r>
              <a:rPr lang="pl-PL" dirty="0" err="1"/>
              <a:t>Paincie</a:t>
            </a:r>
            <a:r>
              <a:rPr lang="pl-PL" dirty="0"/>
              <a:t>. Podejrzewam, że czas stworzenia API w </a:t>
            </a:r>
            <a:r>
              <a:rPr lang="pl-PL" dirty="0" err="1"/>
              <a:t>Postmanie</a:t>
            </a:r>
            <a:r>
              <a:rPr lang="pl-PL" dirty="0"/>
              <a:t> w stosunku do </a:t>
            </a:r>
            <a:r>
              <a:rPr lang="pl-PL" dirty="0" err="1"/>
              <a:t>Painta</a:t>
            </a:r>
            <a:r>
              <a:rPr lang="pl-PL" dirty="0"/>
              <a:t> jest tylko nieznacznie większe, a korzyści jakie daje są warte poniesienia trudu przygotowania mock serwera.</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19</a:t>
            </a:fld>
            <a:endParaRPr lang="pl-PL"/>
          </a:p>
        </p:txBody>
      </p:sp>
    </p:spTree>
    <p:extLst>
      <p:ext uri="{BB962C8B-B14F-4D97-AF65-F5344CB8AC3E}">
        <p14:creationId xmlns:p14="http://schemas.microsoft.com/office/powerpoint/2010/main" val="243330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Prosty </a:t>
            </a:r>
            <a:r>
              <a:rPr lang="pl-PL" dirty="0" err="1"/>
              <a:t>mock</a:t>
            </a:r>
            <a:r>
              <a:rPr lang="pl-PL" dirty="0"/>
              <a:t>- Film: 2:20</a:t>
            </a:r>
          </a:p>
          <a:p>
            <a:endParaRPr lang="pl-PL" dirty="0"/>
          </a:p>
          <a:p>
            <a:r>
              <a:rPr lang="pl-PL" dirty="0"/>
              <a:t>Pokażę teraz jak stworzyć prosty mock serwer na przykładzie jednego żądania. Początkowo żądanie ma adres </a:t>
            </a:r>
            <a:r>
              <a:rPr lang="pl-PL" dirty="0" err="1"/>
              <a:t>localhost</a:t>
            </a:r>
            <a:r>
              <a:rPr lang="pl-PL" dirty="0"/>
              <a:t>. Istotne jest to, aby dalsza część </a:t>
            </a:r>
            <a:r>
              <a:rPr lang="pl-PL" dirty="0" err="1"/>
              <a:t>URLa</a:t>
            </a:r>
            <a:r>
              <a:rPr lang="pl-PL" dirty="0"/>
              <a:t> była przemyślana, ponieważ po niej Postman będzie mapować </a:t>
            </a:r>
            <a:r>
              <a:rPr lang="pl-PL" dirty="0" err="1"/>
              <a:t>mockowane</a:t>
            </a:r>
            <a:r>
              <a:rPr lang="pl-PL" dirty="0"/>
              <a:t> odpowiedzi do wysyłanych żądań.</a:t>
            </a:r>
          </a:p>
          <a:p>
            <a:r>
              <a:rPr lang="pl-PL" dirty="0"/>
              <a:t>Pierwszym krokiem jest stworzenie przykładowej odpowiedzi. Nazwa ma znaczenie w przypadku wielu odpowiedzi dla jednego żądania.</a:t>
            </a:r>
          </a:p>
          <a:p>
            <a:r>
              <a:rPr lang="pl-PL" dirty="0"/>
              <a:t>Najważniejszą częścią jest sekcja body odpowiedzi, którą uprzednio przygotowałem. Wpisuję też status odpowiedzi.</a:t>
            </a:r>
          </a:p>
          <a:p>
            <a:r>
              <a:rPr lang="pl-PL" dirty="0"/>
              <a:t>Tak przygotowany przykład jest wystarczający do stworzenia mock serwera. Wybieramy opcję „Mock </a:t>
            </a:r>
            <a:r>
              <a:rPr lang="pl-PL" dirty="0" err="1"/>
              <a:t>collection</a:t>
            </a:r>
            <a:r>
              <a:rPr lang="pl-PL" dirty="0"/>
              <a:t>”. Wpisujemy nazwę.</a:t>
            </a:r>
          </a:p>
          <a:p>
            <a:r>
              <a:rPr lang="pl-PL" dirty="0"/>
              <a:t>Wygenerowany został URL serwera, który będzie można zaraz wygodnie skopiować.</a:t>
            </a:r>
          </a:p>
          <a:p>
            <a:r>
              <a:rPr lang="pl-PL" dirty="0"/>
              <a:t>Kopiujemy adres serwera i zastępujemy nim istniejący. Zapisujemy żądanie. Wysyłamy żądanie. Otrzymaliśmy naszego przykładowego </a:t>
            </a:r>
            <a:r>
              <a:rPr lang="pl-PL" dirty="0" err="1"/>
              <a:t>mocka</a:t>
            </a:r>
            <a:r>
              <a:rPr lang="pl-PL" dirty="0"/>
              <a:t>.</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20</a:t>
            </a:fld>
            <a:endParaRPr lang="pl-PL"/>
          </a:p>
        </p:txBody>
      </p:sp>
    </p:spTree>
    <p:extLst>
      <p:ext uri="{BB962C8B-B14F-4D97-AF65-F5344CB8AC3E}">
        <p14:creationId xmlns:p14="http://schemas.microsoft.com/office/powerpoint/2010/main" val="3002434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Zaczniemy od omówienia dosyć podstawowych, aczkolwiek istotnych pojęć jakimi są kolekcje i obszary robocze.</a:t>
            </a:r>
          </a:p>
          <a:p>
            <a:r>
              <a:rPr lang="pl-PL" dirty="0"/>
              <a:t>Następnie zaprezentuję działanie zmiennych, które są punktem wyjścia do pisania testów automatycznych.</a:t>
            </a:r>
          </a:p>
          <a:p>
            <a:r>
              <a:rPr lang="pl-PL" dirty="0"/>
              <a:t>Temu zagadnieniu chciałbym poświęcić stosunkowo więcej czasu. </a:t>
            </a:r>
          </a:p>
          <a:p>
            <a:r>
              <a:rPr lang="pl-PL" dirty="0"/>
              <a:t>Później przybliżę nieco mniej znane zagadnienia związane z </a:t>
            </a:r>
            <a:r>
              <a:rPr lang="pl-PL" dirty="0" err="1"/>
              <a:t>Postmanem</a:t>
            </a:r>
            <a:r>
              <a:rPr lang="pl-PL" dirty="0"/>
              <a:t> takie, jak serwery </a:t>
            </a:r>
            <a:r>
              <a:rPr lang="pl-PL" dirty="0" err="1"/>
              <a:t>mockujące</a:t>
            </a:r>
            <a:r>
              <a:rPr lang="pl-PL" dirty="0"/>
              <a:t>, dokumentowanie API czy graficzna prezentacja danych.</a:t>
            </a:r>
          </a:p>
          <a:p>
            <a:endParaRPr lang="pl-PL" dirty="0"/>
          </a:p>
          <a:p>
            <a:r>
              <a:rPr lang="pl-PL" dirty="0"/>
              <a:t>Czas slajdu: </a:t>
            </a:r>
          </a:p>
          <a:p>
            <a:r>
              <a:rPr lang="pl-PL" dirty="0"/>
              <a:t>Czas całkowity: </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3</a:t>
            </a:fld>
            <a:endParaRPr lang="pl-PL"/>
          </a:p>
        </p:txBody>
      </p:sp>
    </p:spTree>
    <p:extLst>
      <p:ext uri="{BB962C8B-B14F-4D97-AF65-F5344CB8AC3E}">
        <p14:creationId xmlns:p14="http://schemas.microsoft.com/office/powerpoint/2010/main" val="997348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21</a:t>
            </a:fld>
            <a:endParaRPr lang="pl-PL"/>
          </a:p>
        </p:txBody>
      </p:sp>
    </p:spTree>
    <p:extLst>
      <p:ext uri="{BB962C8B-B14F-4D97-AF65-F5344CB8AC3E}">
        <p14:creationId xmlns:p14="http://schemas.microsoft.com/office/powerpoint/2010/main" val="1435069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Interceptor - Filmik – 0:50</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22</a:t>
            </a:fld>
            <a:endParaRPr lang="pl-PL"/>
          </a:p>
        </p:txBody>
      </p:sp>
    </p:spTree>
    <p:extLst>
      <p:ext uri="{BB962C8B-B14F-4D97-AF65-F5344CB8AC3E}">
        <p14:creationId xmlns:p14="http://schemas.microsoft.com/office/powerpoint/2010/main" val="2387687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Jeżeli pracujemy w obszarze indywidualnym, a tak pracuje zdecydowana większość osób, to nadal mamy pewne możliwości współdzielenia kolekcji.</a:t>
            </a:r>
          </a:p>
          <a:p>
            <a:r>
              <a:rPr lang="pl-PL" dirty="0"/>
              <a:t>Najwygodniejszą opcją jest używanie tego samego konta </a:t>
            </a:r>
            <a:r>
              <a:rPr lang="pl-PL" dirty="0" err="1"/>
              <a:t>postmanowego</a:t>
            </a:r>
            <a:r>
              <a:rPr lang="pl-PL" dirty="0"/>
              <a:t>. Postman zapewnia synchronizację obszarów roboczych pomiędzy komputerami, na których zainstalowany jest Postman. Programiści będąc zalogowani na to samo firmowe konto mogą pracować niezależnie nad kolekcjami, a synchronizacja danych nastąpi automatycznie w czasie rzeczywistym. Postman zapewnia także wbudowany mechanizm kontroli wersji, który dodatkowo zabezpiecza przed konfliktami we wprowadzanych zmianach. Mechanizm te pokażę na kolejnym slajdzie. </a:t>
            </a:r>
          </a:p>
          <a:p>
            <a:endParaRPr lang="pl-PL" dirty="0"/>
          </a:p>
          <a:p>
            <a:r>
              <a:rPr lang="pl-PL" dirty="0"/>
              <a:t>Może się jednak zdarzyć, że nie mamy możliwości pracy na jednym koncie i każdy członek zespołu pracuje na swoim prywatnym koncie. Nadal mają oni pewne  możliwości współdzielenia między sobą kolekcji. Najpopularniejszym sposobem jest eksport do pliku JSON, który można przesłać i zaimportować na innym komputerze. Opcjonalnie można wygenerować publiczny link, który udostępnimy koledze z zespołu. Zasadniczo taki link działa tak samo jak eksport pliku, tylko jest wygodniejszy. </a:t>
            </a:r>
          </a:p>
          <a:p>
            <a:r>
              <a:rPr lang="pl-PL" dirty="0"/>
              <a:t>Istnieje także opcja osadzenia na jakiejś stronie przycisku "</a:t>
            </a:r>
            <a:r>
              <a:rPr lang="pl-PL" dirty="0">
                <a:highlight>
                  <a:srgbClr val="F36B3A"/>
                </a:highlight>
              </a:rPr>
              <a:t>Run in Postman</a:t>
            </a:r>
            <a:r>
              <a:rPr lang="pl-PL" dirty="0"/>
              <a:t>", po kliknięcie którego uruchomiony zostanie Postmana (o ile jest zainstalowany) i wczyta się kolekcja udostępniona przez ten przycisk.</a:t>
            </a:r>
          </a:p>
          <a:p>
            <a:endParaRPr lang="pl-PL" dirty="0"/>
          </a:p>
          <a:p>
            <a:r>
              <a:rPr lang="pl-PL" dirty="0"/>
              <a:t>Dodatkowo Postman daje nam możliwość współdzielenia kolekcji pomiędzy obszarami roboczymi. Współdzielona kolekcja będzie w takim przypadku synchronizowana między obszarami, tzn. jakakolwiek edycja spowoduje zmiany zarówno w kolekcji nalężącej do oryginalnego obszaru roboczego jak i w kolekcji znajdującej się w docelowym obszarze roboczym, bez względu na to, w którym obszarze nastąpi edycja.</a:t>
            </a:r>
          </a:p>
          <a:p>
            <a:r>
              <a:rPr lang="pl-PL" dirty="0"/>
              <a:t>Osobiście nie znajduje zbytnio zastosowania dla tej formy współdzielenia kolekcji ponieważ przeważnie poszczególne obszary robocze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23</a:t>
            </a:fld>
            <a:endParaRPr lang="pl-PL"/>
          </a:p>
        </p:txBody>
      </p:sp>
    </p:spTree>
    <p:extLst>
      <p:ext uri="{BB962C8B-B14F-4D97-AF65-F5344CB8AC3E}">
        <p14:creationId xmlns:p14="http://schemas.microsoft.com/office/powerpoint/2010/main" val="79834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Mergowanie kolekcji Filmik – 2:20</a:t>
            </a:r>
          </a:p>
          <a:p>
            <a:endParaRPr lang="pl-PL" dirty="0"/>
          </a:p>
          <a:p>
            <a:r>
              <a:rPr lang="pl-PL" dirty="0"/>
              <a:t>Pokażę teraz jak działa wersjonowanie na przykładzie tej kolekcji. Pierwszym krokiem jest stworzenie forka, czyli oddzielnej gałęzi z kopią kolekcji.</a:t>
            </a:r>
          </a:p>
          <a:p>
            <a:r>
              <a:rPr lang="pl-PL" dirty="0"/>
              <a:t>Wpisujemy sobie nazwę nowej gałęzi. Wpisana etykieta pojawi się obok oryginalnej nazwy kolekcji.</a:t>
            </a:r>
          </a:p>
          <a:p>
            <a:r>
              <a:rPr lang="pl-PL" dirty="0"/>
              <a:t>Jak widać otrzymaliśmy dokładną kopię kolekcji.</a:t>
            </a:r>
          </a:p>
          <a:p>
            <a:r>
              <a:rPr lang="pl-PL" dirty="0"/>
              <a:t>Utworzę teraz w skopiowanej kolekcji żądanie z metodą </a:t>
            </a:r>
            <a:r>
              <a:rPr lang="pl-PL" dirty="0" err="1"/>
              <a:t>delete</a:t>
            </a:r>
            <a:r>
              <a:rPr lang="pl-PL" dirty="0"/>
              <a:t>. Najłatwiej jest zduplikować istniejące żądanie i zmodyfikować nazwę i URL, a w tym przypadku także metodę żądania.</a:t>
            </a:r>
          </a:p>
          <a:p>
            <a:r>
              <a:rPr lang="pl-PL" dirty="0"/>
              <a:t>Teraz w obu kolekcjach zmienię to samo żądanie, aby wywołać konflikt w trakcie mergowania zmian.</a:t>
            </a:r>
          </a:p>
          <a:p>
            <a:r>
              <a:rPr lang="pl-PL" dirty="0"/>
              <a:t>Z nowej kolekcji wybieramy opcję „</a:t>
            </a:r>
            <a:r>
              <a:rPr lang="pl-PL" dirty="0" err="1"/>
              <a:t>Merge</a:t>
            </a:r>
            <a:r>
              <a:rPr lang="pl-PL" dirty="0"/>
              <a:t> </a:t>
            </a:r>
            <a:r>
              <a:rPr lang="pl-PL" dirty="0" err="1"/>
              <a:t>changes</a:t>
            </a:r>
            <a:r>
              <a:rPr lang="pl-PL" dirty="0"/>
              <a:t>” co nas przenosi do przeglądarki. Postman nie ma wbudowanego narzędzia do mergowania.</a:t>
            </a:r>
          </a:p>
          <a:p>
            <a:r>
              <a:rPr lang="pl-PL" dirty="0"/>
              <a:t>Robi to w chmurze.</a:t>
            </a:r>
          </a:p>
          <a:p>
            <a:r>
              <a:rPr lang="pl-PL" dirty="0"/>
              <a:t>Widzimy skonfliktowane zmiany oraz dodane nowe żądanie. Postman sugeruje aby najpierw pobrać zmiany z oryginalnej kolekcji. </a:t>
            </a:r>
          </a:p>
          <a:p>
            <a:r>
              <a:rPr lang="pl-PL" dirty="0"/>
              <a:t>Musimy ręcznie wybrać właściwe żądanie i nacisnąć „</a:t>
            </a:r>
            <a:r>
              <a:rPr lang="pl-PL" dirty="0" err="1"/>
              <a:t>Pull</a:t>
            </a:r>
            <a:r>
              <a:rPr lang="pl-PL" dirty="0"/>
              <a:t> </a:t>
            </a:r>
            <a:r>
              <a:rPr lang="pl-PL" dirty="0" err="1"/>
              <a:t>changes</a:t>
            </a:r>
            <a:r>
              <a:rPr lang="pl-PL" dirty="0"/>
              <a:t>”. Teraz widzimy, że konflikt został już rozwiązany i możemy </a:t>
            </a:r>
            <a:r>
              <a:rPr lang="pl-PL" dirty="0" err="1"/>
              <a:t>mergować</a:t>
            </a:r>
            <a:r>
              <a:rPr lang="pl-PL" dirty="0"/>
              <a:t> obie zmiany.</a:t>
            </a:r>
          </a:p>
          <a:p>
            <a:r>
              <a:rPr lang="pl-PL" dirty="0"/>
              <a:t>Pojawiają się 3 strategie mergowania: aktualizacja klonu, aktualizacja obu, aktualizacja celu i usunięcie źródła. </a:t>
            </a:r>
          </a:p>
          <a:p>
            <a:r>
              <a:rPr lang="pl-PL" dirty="0"/>
              <a:t>Możemy zamknąć przeglądarkę.</a:t>
            </a:r>
          </a:p>
          <a:p>
            <a:r>
              <a:rPr lang="pl-PL" dirty="0"/>
              <a:t>Widzimy, że obie kolekcje są identyczne. Skonfliktowane zmiany zostały ujednolicone. Możemy kontynuować prace na klonie lub go usunąć.</a:t>
            </a:r>
          </a:p>
          <a:p>
            <a:endParaRPr lang="pl-PL" dirty="0"/>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24</a:t>
            </a:fld>
            <a:endParaRPr lang="pl-PL"/>
          </a:p>
        </p:txBody>
      </p:sp>
    </p:spTree>
    <p:extLst>
      <p:ext uri="{BB962C8B-B14F-4D97-AF65-F5344CB8AC3E}">
        <p14:creationId xmlns:p14="http://schemas.microsoft.com/office/powerpoint/2010/main" val="2790023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25</a:t>
            </a:fld>
            <a:endParaRPr lang="pl-PL"/>
          </a:p>
        </p:txBody>
      </p:sp>
    </p:spTree>
    <p:extLst>
      <p:ext uri="{BB962C8B-B14F-4D97-AF65-F5344CB8AC3E}">
        <p14:creationId xmlns:p14="http://schemas.microsoft.com/office/powerpoint/2010/main" val="13840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Przechodzimy teraz do bardzo ważnego zagadnienia, jakim są zmienne. Największe zastosowanie mają w testach, jednakże nawet w zwykłej pracy z </a:t>
            </a:r>
            <a:r>
              <a:rPr lang="pl-PL" dirty="0" err="1"/>
              <a:t>Postmanem</a:t>
            </a:r>
            <a:r>
              <a:rPr lang="pl-PL" dirty="0"/>
              <a:t> jako klientem API, zmienne są bardzo przydatne, zwłaszcza gdy nasze API ma wiele instancji.</a:t>
            </a:r>
          </a:p>
          <a:p>
            <a:r>
              <a:rPr lang="pl-PL" dirty="0"/>
              <a:t>Zmienne </a:t>
            </a:r>
            <a:r>
              <a:rPr lang="pl-PL" dirty="0" err="1"/>
              <a:t>postmanowe</a:t>
            </a:r>
            <a:r>
              <a:rPr lang="pl-PL" dirty="0"/>
              <a:t>, podobnie jak w programowaniu, przechowują wartości, które możemy odczytywać w wielu różnych miejscach. Pozwala to na tworzenie dynamicznych żądań. Wartości zmiennych może także przekazywać sobie pomiędzy żądaniami i modyfikować je. Dzięki temu jesteśmy w stanie budować scenariusze testowe i wykonywać powiązane ze sobą żądania w określonych sekwencjach.</a:t>
            </a:r>
          </a:p>
          <a:p>
            <a:r>
              <a:rPr lang="pl-PL" dirty="0"/>
              <a:t>Zmienna technicznie rzecz biorąc jest para klucz-wartość, gdzie klucz to nazwa zmiennej, po której się do niej odwołujemy.</a:t>
            </a:r>
          </a:p>
          <a:p>
            <a:endParaRPr lang="pl-PL" dirty="0"/>
          </a:p>
          <a:p>
            <a:r>
              <a:rPr lang="pl-PL" dirty="0"/>
              <a:t>Ilustracja z prawej strony ukazuje rodzaje i zasięg zmiennych w </a:t>
            </a:r>
            <a:r>
              <a:rPr lang="pl-PL" dirty="0" err="1"/>
              <a:t>Postmanie</a:t>
            </a:r>
            <a:r>
              <a:rPr lang="pl-PL" dirty="0"/>
              <a:t>. Aby zrozumieć sposób działania zmiennych należy zapamiętać jedną prostą zasadę.</a:t>
            </a:r>
          </a:p>
          <a:p>
            <a:r>
              <a:rPr lang="pl-PL" dirty="0"/>
              <a:t>Jeżeli mamy zdefiniowaną więcej niż jedną zmienną o tej samej nazwie, a jest to możliwe dla zmiennych różnego rodzaju, to odwołując się do zmiennej po nazwie, mechanizm </a:t>
            </a:r>
            <a:r>
              <a:rPr lang="pl-PL" dirty="0" err="1"/>
              <a:t>postmana</a:t>
            </a:r>
            <a:r>
              <a:rPr lang="pl-PL" dirty="0"/>
              <a:t> zwróci nam wartość przechowywaną przez tę zmienną, która ma najwęższy zasięg. Przykładowo jeśli mamy trzy zmienne o nazwie </a:t>
            </a:r>
            <a:r>
              <a:rPr lang="pl-PL" dirty="0" err="1"/>
              <a:t>user</a:t>
            </a:r>
            <a:r>
              <a:rPr lang="pl-PL" dirty="0"/>
              <a:t>, jedną globalną, jedną środowiskową i jedną lokalną to wartość zmiennej </a:t>
            </a:r>
            <a:r>
              <a:rPr lang="pl-PL" dirty="0" err="1"/>
              <a:t>user</a:t>
            </a:r>
            <a:r>
              <a:rPr lang="pl-PL" dirty="0"/>
              <a:t> zostanie odczytana z tej lokalnej, bo ma ona najwęższy zasięg. Jeśli następnie usuniemy zmienną lokalną, to wartość zmiennej </a:t>
            </a:r>
            <a:r>
              <a:rPr lang="pl-PL" dirty="0" err="1"/>
              <a:t>user</a:t>
            </a:r>
            <a:r>
              <a:rPr lang="pl-PL" dirty="0"/>
              <a:t> będzie pobierana ze zmiennej środowiskowej.</a:t>
            </a:r>
          </a:p>
          <a:p>
            <a:endParaRPr lang="pl-PL" dirty="0"/>
          </a:p>
          <a:p>
            <a:r>
              <a:rPr lang="pl-PL" dirty="0"/>
              <a:t>Rodzaje zmiennych i ich zasięg są ściśle powiązane z miejscem ich deklarowania. Zmienne globalne mają charakter najbardziej uniwersalny, gdyż nie są przywiązane ani do żadnej kolekcji, ani żadnego środowiska, ani tym bardziej konkretnego żądania. Są stosunkowo rzadko stosowane. Najlepszym przykładem zastosowania tego typu jest przechowywanie </a:t>
            </a:r>
            <a:r>
              <a:rPr lang="pl-PL" dirty="0" err="1"/>
              <a:t>URLa</a:t>
            </a:r>
            <a:r>
              <a:rPr lang="pl-PL" dirty="0"/>
              <a:t> do zewnętrznego serwisu, z którego np. pobieramy bieżący kurs waluty. Jeśli korzystamy z tego samego serwisu w różnych kolekcjach, to jest sens użycie zmiennej globalnej. </a:t>
            </a:r>
          </a:p>
          <a:p>
            <a:r>
              <a:rPr lang="pl-PL" dirty="0"/>
              <a:t>Zmienne definiowane na poziomie kolekcji są niezmiernie rzadko używane. Jeśli w danym systemie mamy kilka rodzajów autentykacji i dana kolekcja wykorzystuje jeden z nich, to możemy w zmiennych trzymać dane do logowania albo </a:t>
            </a:r>
            <a:r>
              <a:rPr lang="pl-PL" dirty="0" err="1"/>
              <a:t>tokeny</a:t>
            </a:r>
            <a:r>
              <a:rPr lang="pl-PL" dirty="0"/>
              <a:t>.</a:t>
            </a:r>
          </a:p>
          <a:p>
            <a:r>
              <a:rPr lang="pl-PL" dirty="0"/>
              <a:t>Zmienne środowiskowe są najczęściej używane. Ułatwiają one przełączanie się pomiędzy różnymi instancjami API.</a:t>
            </a:r>
          </a:p>
          <a:p>
            <a:r>
              <a:rPr lang="pl-PL" dirty="0"/>
              <a:t>Zmienne danych są powoływane do życia jedynie w przypadku zasilania testów danymi zewnętrznymi i tylko do tego służą. </a:t>
            </a:r>
          </a:p>
          <a:p>
            <a:r>
              <a:rPr lang="pl-PL" dirty="0"/>
              <a:t>Zmienne lokalne mogą być stworzone tylko w skrypcie i są automatycznie niszczone po wykonaniu żądania, co ma takie zalety, </a:t>
            </a:r>
          </a:p>
          <a:p>
            <a:r>
              <a:rPr lang="pl-PL" dirty="0"/>
              <a:t>Że nie musimy ich ręcznie usuwać, a nadmiar zmiennych sprawia, że nasz </a:t>
            </a:r>
            <a:r>
              <a:rPr lang="pl-PL" dirty="0" err="1"/>
              <a:t>workspace</a:t>
            </a:r>
            <a:r>
              <a:rPr lang="pl-PL" dirty="0"/>
              <a:t> staje się zaśmiecony. Jednakże nie jesteśmy przy pomocy tych zmiennych przekazywać sobie danych pomiędzy żądaniami.</a:t>
            </a:r>
          </a:p>
          <a:p>
            <a:endParaRPr lang="pl-PL" dirty="0"/>
          </a:p>
          <a:p>
            <a:r>
              <a:rPr lang="pl-PL" dirty="0"/>
              <a:t>Czas na praktyczny przykład.</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4</a:t>
            </a:fld>
            <a:endParaRPr lang="pl-PL"/>
          </a:p>
        </p:txBody>
      </p:sp>
    </p:spTree>
    <p:extLst>
      <p:ext uri="{BB962C8B-B14F-4D97-AF65-F5344CB8AC3E}">
        <p14:creationId xmlns:p14="http://schemas.microsoft.com/office/powerpoint/2010/main" val="222687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 Filmik – 3:15</a:t>
            </a:r>
          </a:p>
          <a:p>
            <a:endParaRPr lang="pl-PL" dirty="0"/>
          </a:p>
          <a:p>
            <a:r>
              <a:rPr lang="pl-PL" dirty="0"/>
              <a:t>Ikonka oczka jest miejscem gdzie możemy podejrzeć istniejące zmienne globalne i środowiskowe, a także dodawać nowe zmienne tych dwóch typów.</a:t>
            </a:r>
          </a:p>
          <a:p>
            <a:r>
              <a:rPr lang="pl-PL" dirty="0"/>
              <a:t>Wpisujemy w pierwszej kolumnie nazwę zmiennej, a w drugiej kolumnie początkową wartość zmiennej. Trzecia kolumna przechowuje bieżącą wartość zmiennej bo ta oczywiście może ulegać zmianie.</a:t>
            </a:r>
          </a:p>
          <a:p>
            <a:r>
              <a:rPr lang="pl-PL" dirty="0"/>
              <a:t>Utworzyłem 4 zmienne, które wykorzystam do zbudowania adresu URL żądania. Pierwszy człon adresu zamienimy teraz zmienną.</a:t>
            </a:r>
          </a:p>
          <a:p>
            <a:r>
              <a:rPr lang="pl-PL" dirty="0"/>
              <a:t>Składnia jest następująca: nazwa zmiennej musi zostać otoczona podwójnymi nawiasami klamrowymi.</a:t>
            </a:r>
          </a:p>
          <a:p>
            <a:r>
              <a:rPr lang="pl-PL" dirty="0"/>
              <a:t>Tutaj mamy ciekawą sytuację, Postman podpowiada nam, że nazwa zmiennej nie została rozpoznana. Należy pamiętać, że wielkość litera ma znaczenie, a zmienne wpisałem z wielkiej litery. Zmienna ma nieco ciemniejszy odcień, co nam sygnalizuje, że nie została rozpoznana. Po poprawieniu litery na wielką, zmienna zaświeciła się na jaśniejszy kolor. Wpisujemy pozostałe zmienne.</a:t>
            </a:r>
          </a:p>
          <a:p>
            <a:endParaRPr lang="pl-PL" dirty="0"/>
          </a:p>
          <a:p>
            <a:r>
              <a:rPr lang="pl-PL" dirty="0"/>
              <a:t>Utworzymy sobie teraz nowe środowisko i zdefiniujemy dwie zmienne środowiskowe o nazwach pokrywających się z nazwami istniejących zmiennych, aby zaprezentować mechanizm wyboru zmiennej o węższym zasięgu.</a:t>
            </a:r>
          </a:p>
          <a:p>
            <a:r>
              <a:rPr lang="pl-PL" dirty="0"/>
              <a:t>Możemy teraz podejrzeć czy nowe zmienne są widoczne. Nie są, gdyż nie wybraliśmy żadnego środowisko. Musi zwrócić uwagę jakie mamy obecnie wybrane środowisko. Po wyborze środowiska, zmienne pojawiają się w podglądzie. Postman zaznacza nam zmienne o tej samej nazwie.</a:t>
            </a:r>
          </a:p>
          <a:p>
            <a:r>
              <a:rPr lang="pl-PL" dirty="0"/>
              <a:t>Widzimy, że pierwsza zmienna jest widziana jako zmienna środowiskowa E i jej wartość to http. Druga zmienna jest typu globalnego, gdyż jej nie nadpisywaliśmy zmienną środowiskową. Trzecia znów jest środowiskowa i ostatnia globalna.</a:t>
            </a:r>
          </a:p>
          <a:p>
            <a:r>
              <a:rPr lang="pl-PL" dirty="0"/>
              <a:t>W kolejnym demie pokaże zmienne tworzone dla kolekcji oraz jak odczytywać ich wartość w skryptach.</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5</a:t>
            </a:fld>
            <a:endParaRPr lang="pl-PL"/>
          </a:p>
        </p:txBody>
      </p:sp>
    </p:spTree>
    <p:extLst>
      <p:ext uri="{BB962C8B-B14F-4D97-AF65-F5344CB8AC3E}">
        <p14:creationId xmlns:p14="http://schemas.microsoft.com/office/powerpoint/2010/main" val="814399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możemy używać niemal wszędzie, gdzie tylko da się wpisać tekst. W adresie URL zmiennych używamy przede wszystkim aby stworzyć możliwość używania tego samego żądania na różnych środowiskach. W nagłówkach zmienne najczęściej sprawdzają się do przechowywania </a:t>
            </a:r>
            <a:r>
              <a:rPr lang="pl-PL" dirty="0" err="1"/>
              <a:t>tokenów</a:t>
            </a:r>
            <a:r>
              <a:rPr lang="pl-PL" dirty="0"/>
              <a:t> oraz ustawień językowych. Jednakże to skrypty testowe są miejscem, gdzie zmienne generują największe możliwości i korzyści. Umożliwiają dynamiczne budowanie body żądań oraz powiązanie danych pomiędzy żądaniami.</a:t>
            </a:r>
          </a:p>
          <a:p>
            <a:r>
              <a:rPr lang="pl-PL" dirty="0"/>
              <a:t>W kolejnym demie pokażę jak przed wykonaniem żądania można stworzyć zmienną, która następnie zostanie skonsumowana jako body żądania.</a:t>
            </a:r>
          </a:p>
          <a:p>
            <a:r>
              <a:rPr lang="pl-PL" dirty="0"/>
              <a:t>Należy nadmienić w tym miejscu, że zmienne mogą jedynie </a:t>
            </a:r>
            <a:r>
              <a:rPr lang="pl-PL" dirty="0" err="1"/>
              <a:t>przechowyać</a:t>
            </a:r>
            <a:r>
              <a:rPr lang="pl-PL" dirty="0"/>
              <a:t> dane będące typami prostymi takimi jak integer, </a:t>
            </a:r>
            <a:r>
              <a:rPr lang="pl-PL" dirty="0" err="1"/>
              <a:t>bool</a:t>
            </a:r>
            <a:r>
              <a:rPr lang="pl-PL" dirty="0"/>
              <a:t> czy string. </a:t>
            </a:r>
          </a:p>
          <a:p>
            <a:r>
              <a:rPr lang="pl-PL" dirty="0"/>
              <a:t>Postman póki co nie posiada natywnej obsługi obiektów JSON w zmiennych. Aby więc zapisać taki obiekt do zmiennej, należy go uprzednio zserializować, a po odczycie wartości zmiennej ponownie sparsować a obiekt.</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6</a:t>
            </a:fld>
            <a:endParaRPr lang="pl-PL"/>
          </a:p>
        </p:txBody>
      </p:sp>
    </p:spTree>
    <p:extLst>
      <p:ext uri="{BB962C8B-B14F-4D97-AF65-F5344CB8AC3E}">
        <p14:creationId xmlns:p14="http://schemas.microsoft.com/office/powerpoint/2010/main" val="1830465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Zmienne jako body - Film: 2:20</a:t>
            </a:r>
          </a:p>
          <a:p>
            <a:r>
              <a:rPr lang="pl-PL" dirty="0"/>
              <a:t>Spróbujemy teraz przerobić następujące żądanie, aktualizujące dane użytkownika. Żądanie to zawiera proste body z dwoma polami: </a:t>
            </a:r>
            <a:r>
              <a:rPr lang="pl-PL" dirty="0" err="1"/>
              <a:t>name</a:t>
            </a:r>
            <a:r>
              <a:rPr lang="pl-PL" dirty="0"/>
              <a:t> i </a:t>
            </a:r>
            <a:r>
              <a:rPr lang="pl-PL" dirty="0" err="1"/>
              <a:t>job</a:t>
            </a:r>
            <a:r>
              <a:rPr lang="pl-PL" dirty="0"/>
              <a:t>. </a:t>
            </a:r>
          </a:p>
          <a:p>
            <a:r>
              <a:rPr lang="pl-PL" dirty="0"/>
              <a:t>Wyślijmy żądanie, aby upewnić się, że działa ono w obecnej postaci. Dostajemy 200.</a:t>
            </a:r>
          </a:p>
          <a:p>
            <a:r>
              <a:rPr lang="pl-PL" dirty="0"/>
              <a:t>Przejdźmy teraz do sekcji skryptów wykonywanych przed wysłaniem żądania.</a:t>
            </a:r>
          </a:p>
          <a:p>
            <a:r>
              <a:rPr lang="pl-PL" dirty="0"/>
              <a:t>Utworzymy sobie obiekt </a:t>
            </a:r>
            <a:r>
              <a:rPr lang="pl-PL" dirty="0" err="1"/>
              <a:t>javascriptowy</a:t>
            </a:r>
            <a:r>
              <a:rPr lang="pl-PL" dirty="0"/>
              <a:t> taki, jaki widzieliśmy w body. Właściwie to możemy nawet skopiować cały ten obiekt z body.</a:t>
            </a:r>
          </a:p>
          <a:p>
            <a:r>
              <a:rPr lang="pl-PL" dirty="0"/>
              <a:t>Teraz musimy stworzyć zmienną i jako wartość ustawić ten obiekt.</a:t>
            </a:r>
          </a:p>
          <a:p>
            <a:r>
              <a:rPr lang="pl-PL" dirty="0"/>
              <a:t>Skorzystajmy ze skrótów generujących kod, aby poznać składnię. Metoda przyjmuje dwa parametry: nazwę zmiennej oraz wartość.</a:t>
            </a:r>
          </a:p>
          <a:p>
            <a:r>
              <a:rPr lang="pl-PL" dirty="0"/>
              <a:t>Należy pamiętać o konieczności serializacji obiektu do stringa.</a:t>
            </a:r>
          </a:p>
          <a:p>
            <a:r>
              <a:rPr lang="pl-PL" dirty="0"/>
              <a:t>Teraz możemy zastąpić dotychczasowe body zmienną, która zostanie dynamicznie utworzona przed wykonaniem żądania.</a:t>
            </a:r>
          </a:p>
          <a:p>
            <a:r>
              <a:rPr lang="pl-PL" dirty="0"/>
              <a:t>Jak widać nasze żądanie nadal poprawnie się wykonuje. Zmienna, która utworzyliśmy w skrypcie jest niewidoczna w inspektorze, ponieważ nie wybraliśmy żadnego środowiska. Jeśli wybierzemy środowisko i wykonamy żądanie raz jeszcze, zmienna pojawi się w inspektorze. </a:t>
            </a:r>
          </a:p>
          <a:p>
            <a:r>
              <a:rPr lang="pl-PL" dirty="0"/>
              <a:t>Zmienne utworzone w </a:t>
            </a:r>
            <a:r>
              <a:rPr lang="pl-PL" dirty="0" err="1"/>
              <a:t>runtimie</a:t>
            </a:r>
            <a:r>
              <a:rPr lang="pl-PL" dirty="0"/>
              <a:t> pozostają zapisane trwale tak, jakbyśmy je dodali ręcznie. Pozostaną zapamiętane nawet po restarcie Postmana. Wyjątkiem są zmienne lokalne.</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7</a:t>
            </a:fld>
            <a:endParaRPr lang="pl-PL"/>
          </a:p>
        </p:txBody>
      </p:sp>
    </p:spTree>
    <p:extLst>
      <p:ext uri="{BB962C8B-B14F-4D97-AF65-F5344CB8AC3E}">
        <p14:creationId xmlns:p14="http://schemas.microsoft.com/office/powerpoint/2010/main" val="141204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Pisanie testów w </a:t>
            </a:r>
            <a:r>
              <a:rPr lang="pl-PL" dirty="0" err="1"/>
              <a:t>Postmanie</a:t>
            </a:r>
            <a:r>
              <a:rPr lang="pl-PL" dirty="0"/>
              <a:t> można zacząć z marszu bez żadnego przygotowania czy czytania dokumentacji. Asercje mają bardzo prostą składnie, a </a:t>
            </a:r>
            <a:r>
              <a:rPr lang="pl-PL" dirty="0" err="1"/>
              <a:t>snippety</a:t>
            </a:r>
            <a:r>
              <a:rPr lang="pl-PL" dirty="0"/>
              <a:t> znajdujące się z prawej strony edytora testów wygenerują nam najbardziej typowe asercje, które szybko dostosujemy do swoich potrzeb.</a:t>
            </a:r>
          </a:p>
          <a:p>
            <a:r>
              <a:rPr lang="pl-PL" dirty="0"/>
              <a:t>W razie potrzeby użycia nieco bardziej wyrafinowanych asercji można wejść na stronę </a:t>
            </a:r>
            <a:r>
              <a:rPr lang="pl-PL" dirty="0" err="1"/>
              <a:t>Chai</a:t>
            </a:r>
            <a:r>
              <a:rPr lang="pl-PL" dirty="0"/>
              <a:t> </a:t>
            </a:r>
            <a:r>
              <a:rPr lang="pl-PL" dirty="0" err="1"/>
              <a:t>Assertion</a:t>
            </a:r>
            <a:r>
              <a:rPr lang="pl-PL" dirty="0"/>
              <a:t> Library, gdzie udokumentowano wraz z przykładami wszelakie możliwości.</a:t>
            </a:r>
          </a:p>
          <a:p>
            <a:r>
              <a:rPr lang="pl-PL" dirty="0"/>
              <a:t>Nieco bardziej zaawansowanym zagadnieniem jest walidowanie schematu modelu. Postman zintegrował bibliotekę </a:t>
            </a:r>
            <a:r>
              <a:rPr lang="pl-PL" dirty="0" err="1"/>
              <a:t>Tiny</a:t>
            </a:r>
            <a:r>
              <a:rPr lang="pl-PL" dirty="0"/>
              <a:t> </a:t>
            </a:r>
            <a:r>
              <a:rPr lang="pl-PL" dirty="0" err="1"/>
              <a:t>Validator</a:t>
            </a:r>
            <a:r>
              <a:rPr lang="pl-PL" dirty="0"/>
              <a:t>, która umożliwia nam zdefiniowanie schematu obiektu, tzn. określenie </a:t>
            </a:r>
            <a:r>
              <a:rPr lang="pl-PL" dirty="0" err="1"/>
              <a:t>propertisów</a:t>
            </a:r>
            <a:r>
              <a:rPr lang="pl-PL" dirty="0"/>
              <a:t> obiektu oraz typów danych, jakich spodziewamy się dla poszczególnych </a:t>
            </a:r>
            <a:r>
              <a:rPr lang="pl-PL" dirty="0" err="1"/>
              <a:t>propertisów</a:t>
            </a:r>
            <a:r>
              <a:rPr lang="pl-PL" dirty="0"/>
              <a:t>, a następnie porównanie faktycznego obiektu ze zdefiniowanym schematem. Dokumentacje do biblioteki można znaleźć na </a:t>
            </a:r>
            <a:r>
              <a:rPr lang="pl-PL" dirty="0" err="1"/>
              <a:t>githubie</a:t>
            </a:r>
            <a:r>
              <a:rPr lang="pl-PL" dirty="0"/>
              <a:t> projektu.</a:t>
            </a:r>
          </a:p>
        </p:txBody>
      </p:sp>
      <p:sp>
        <p:nvSpPr>
          <p:cNvPr id="4" name="Symbol zastępczy numeru slajdu 3"/>
          <p:cNvSpPr>
            <a:spLocks noGrp="1"/>
          </p:cNvSpPr>
          <p:nvPr>
            <p:ph type="sldNum" sz="quarter" idx="5"/>
          </p:nvPr>
        </p:nvSpPr>
        <p:spPr/>
        <p:txBody>
          <a:bodyPr/>
          <a:lstStyle/>
          <a:p>
            <a:fld id="{5B8DBF3F-7553-4CDB-9A1E-D7E00473ACDE}" type="slidenum">
              <a:rPr lang="pl-PL" smtClean="0"/>
              <a:t>8</a:t>
            </a:fld>
            <a:endParaRPr lang="pl-PL"/>
          </a:p>
        </p:txBody>
      </p:sp>
    </p:spTree>
    <p:extLst>
      <p:ext uri="{BB962C8B-B14F-4D97-AF65-F5344CB8AC3E}">
        <p14:creationId xmlns:p14="http://schemas.microsoft.com/office/powerpoint/2010/main" val="2131704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Proste testy - Film: 6:00</a:t>
            </a:r>
          </a:p>
          <a:p>
            <a:endParaRPr lang="pl-PL" dirty="0"/>
          </a:p>
          <a:p>
            <a:r>
              <a:rPr lang="pl-PL" dirty="0"/>
              <a:t>Przygotowałem zapytania do darmowego API, które zwraca kursy walut. Zacznijmy od wykonania żądania i sprawdzenia czy dostaniemy jakieś dane. </a:t>
            </a:r>
          </a:p>
          <a:p>
            <a:r>
              <a:rPr lang="pl-PL" dirty="0"/>
              <a:t>Jak widać </a:t>
            </a:r>
            <a:r>
              <a:rPr lang="pl-PL" dirty="0" err="1"/>
              <a:t>endpoint</a:t>
            </a:r>
            <a:r>
              <a:rPr lang="pl-PL" dirty="0"/>
              <a:t> zwrócił nam kursy walut na dany dzień oraz wskazanie waluty bazowej. Napiszmy sobie teraz kilka prosty testów do tego </a:t>
            </a:r>
            <a:r>
              <a:rPr lang="pl-PL" dirty="0" err="1"/>
              <a:t>endpointa</a:t>
            </a:r>
            <a:r>
              <a:rPr lang="pl-PL" dirty="0"/>
              <a:t>.</a:t>
            </a:r>
          </a:p>
          <a:p>
            <a:r>
              <a:rPr lang="pl-PL" dirty="0"/>
              <a:t>Z prawej stronie mamy gotowe schematy asercji. Na początek warto z nich skorzystać, aby poznać składnie asercji w </a:t>
            </a:r>
            <a:r>
              <a:rPr lang="pl-PL" dirty="0" err="1"/>
              <a:t>postmanie</a:t>
            </a:r>
            <a:r>
              <a:rPr lang="pl-PL" dirty="0"/>
              <a:t>. Najczęściej używaną asercją jest sprawdzenie statusu odpowiedzi. Wywołujemy metodę test, która przyjmuje jako parametry nazwę testu oraz funkcję zawierająca asercje. Po wysłaniu żądania, na dole pojawia nam się wynik testów. Po kliknięciu możemy zobaczyć szczegóły. Widzimy pozytywny wynik testu oraz jego tytuł, który odpowiada temu co wpisaliśmy jako parametr metody test. Czas na kolejny test. Sprawdźmy sobie czy czas odpowiedzi nie jest zbyt długi. Domyślną wartością jest 200 ms. Jak widzimy test przechodzi, bo czas oczekiwania na odpowiedź wyniósł 20 ms. Zmniejszmy więc wartość w teście do 10 ms i zobaczmy co się stanie. Jak widać teraz test nie przeszedł. Pojawia się porównanie wartości oczekiwanej i faktycznej.</a:t>
            </a:r>
          </a:p>
          <a:p>
            <a:r>
              <a:rPr lang="pl-PL" dirty="0"/>
              <a:t>Teraz sprawdźmy jakąś wartość z odpowiedzi. W łatwy sposób możemy dobrać się do body odpowiedzi, a następnie porównać dowolne  pole z tego obiektu z wartością oczekiwaną. W naszym przypadku sensownym byłoby sprawdzenie czy </a:t>
            </a:r>
            <a:r>
              <a:rPr lang="pl-PL" dirty="0" err="1"/>
              <a:t>endpoint</a:t>
            </a:r>
            <a:r>
              <a:rPr lang="pl-PL" dirty="0"/>
              <a:t> zwraca jako bazową walutę Euro. Zmienimy sobie także nazwę testu na sensowniejszą. Jak widzimy test przechodzi, a po zmianie wartości oczekiwanej na inną dostajemy negatywny wynik testu. Tak na szybko tylko pokaże stronę z dokumentacją do asercji </a:t>
            </a:r>
            <a:r>
              <a:rPr lang="pl-PL" dirty="0" err="1"/>
              <a:t>postmanowych</a:t>
            </a:r>
            <a:r>
              <a:rPr lang="pl-PL" dirty="0"/>
              <a:t>. Jest tu wiele przykładów różnych asercji.</a:t>
            </a:r>
          </a:p>
          <a:p>
            <a:r>
              <a:rPr lang="pl-PL" dirty="0"/>
              <a:t>Czas na nieco bardziej skomplikowany test. Użyjemy biblioteki </a:t>
            </a:r>
            <a:r>
              <a:rPr lang="pl-PL" dirty="0" err="1"/>
              <a:t>Tiny</a:t>
            </a:r>
            <a:r>
              <a:rPr lang="pl-PL" dirty="0"/>
              <a:t> </a:t>
            </a:r>
            <a:r>
              <a:rPr lang="pl-PL" dirty="0" err="1"/>
              <a:t>Validator</a:t>
            </a:r>
            <a:r>
              <a:rPr lang="pl-PL" dirty="0"/>
              <a:t>, o której wspominałem. Wygenerowany kod jest przykładem porównania schematu modelu z 2 obiektami. Oczekujemy od nich, aby zawierały elementy typu </a:t>
            </a:r>
            <a:r>
              <a:rPr lang="pl-PL" dirty="0" err="1"/>
              <a:t>bool</a:t>
            </a:r>
            <a:r>
              <a:rPr lang="pl-PL" dirty="0"/>
              <a:t>. </a:t>
            </a:r>
            <a:r>
              <a:rPr lang="pl-PL" dirty="0" err="1"/>
              <a:t>Zastąpie</a:t>
            </a:r>
            <a:r>
              <a:rPr lang="pl-PL" dirty="0"/>
              <a:t> ten przykład własnym, dostosowanym do naszego obiektu z kursami walut. W schemacie opisałem poszczególne </a:t>
            </a:r>
            <a:r>
              <a:rPr lang="pl-PL" dirty="0" err="1"/>
              <a:t>propertisy</a:t>
            </a:r>
            <a:r>
              <a:rPr lang="pl-PL" dirty="0"/>
              <a:t> obiektu oraz ich typy danych. Nie trzeba opisywać wszystkich pól, a jedynie te, które chcemy walidować. W samym teście pobieramy sobie, jak poprzednio obiekt z odpowiedzi i przy pomocy biblioteki tv4 porównujemy go ze zdefiniowanym schematem. Jeśli w schemacie zmienimy jakiś typ danych, to zobaczymy, że walidacja się nie powiedzie. Na koniec jeszcze rzut oka na stronę projektu, gdzie możemy znaleźć wskazówki budowania schematów walidacji.</a:t>
            </a: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9</a:t>
            </a:fld>
            <a:endParaRPr lang="pl-PL"/>
          </a:p>
        </p:txBody>
      </p:sp>
    </p:spTree>
    <p:extLst>
      <p:ext uri="{BB962C8B-B14F-4D97-AF65-F5344CB8AC3E}">
        <p14:creationId xmlns:p14="http://schemas.microsoft.com/office/powerpoint/2010/main" val="265211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solidFill>
                  <a:srgbClr val="F8F8F8"/>
                </a:solidFill>
                <a:latin typeface="Roboto Medium" panose="02000000000000000000" pitchFamily="2" charset="0"/>
                <a:ea typeface="Roboto Medium" panose="02000000000000000000" pitchFamily="2" charset="0"/>
              </a:rPr>
              <a:t>Postman Collection </a:t>
            </a:r>
            <a:r>
              <a:rPr lang="pl-PL" sz="1200" dirty="0" err="1">
                <a:solidFill>
                  <a:srgbClr val="F8F8F8"/>
                </a:solidFill>
                <a:latin typeface="Roboto Medium" panose="02000000000000000000" pitchFamily="2" charset="0"/>
                <a:ea typeface="Roboto Medium" panose="02000000000000000000" pitchFamily="2" charset="0"/>
              </a:rPr>
              <a:t>Runner</a:t>
            </a:r>
            <a:r>
              <a:rPr lang="pl-PL" sz="1200" dirty="0">
                <a:solidFill>
                  <a:srgbClr val="F8F8F8"/>
                </a:solidFill>
                <a:latin typeface="Roboto Medium" panose="02000000000000000000" pitchFamily="2" charset="0"/>
                <a:ea typeface="Roboto Medium" panose="02000000000000000000" pitchFamily="2" charset="0"/>
              </a:rPr>
              <a:t> t</a:t>
            </a:r>
            <a:r>
              <a:rPr lang="pl-PL" dirty="0">
                <a:solidFill>
                  <a:srgbClr val="F8F8F8"/>
                </a:solidFill>
                <a:latin typeface="Roboto Medium" panose="02000000000000000000" pitchFamily="2" charset="0"/>
                <a:ea typeface="Roboto Medium" panose="02000000000000000000" pitchFamily="2" charset="0"/>
              </a:rPr>
              <a:t>o narzędzie, które pozwala uruchomić sekwencyjnie wiele żądań po sobie. Jedną z opcji </a:t>
            </a:r>
            <a:r>
              <a:rPr lang="pl-PL" dirty="0" err="1">
                <a:solidFill>
                  <a:srgbClr val="F8F8F8"/>
                </a:solidFill>
                <a:latin typeface="Roboto Medium" panose="02000000000000000000" pitchFamily="2" charset="0"/>
                <a:ea typeface="Roboto Medium" panose="02000000000000000000" pitchFamily="2" charset="0"/>
              </a:rPr>
              <a:t>collection</a:t>
            </a:r>
            <a:r>
              <a:rPr lang="pl-PL" dirty="0">
                <a:solidFill>
                  <a:srgbClr val="F8F8F8"/>
                </a:solidFill>
                <a:latin typeface="Roboto Medium" panose="02000000000000000000" pitchFamily="2" charset="0"/>
                <a:ea typeface="Roboto Medium" panose="02000000000000000000" pitchFamily="2" charset="0"/>
              </a:rPr>
              <a:t> </a:t>
            </a:r>
            <a:r>
              <a:rPr lang="pl-PL" dirty="0" err="1">
                <a:solidFill>
                  <a:srgbClr val="F8F8F8"/>
                </a:solidFill>
                <a:latin typeface="Roboto Medium" panose="02000000000000000000" pitchFamily="2" charset="0"/>
                <a:ea typeface="Roboto Medium" panose="02000000000000000000" pitchFamily="2" charset="0"/>
              </a:rPr>
              <a:t>runnera</a:t>
            </a:r>
            <a:r>
              <a:rPr lang="pl-PL" dirty="0">
                <a:solidFill>
                  <a:srgbClr val="F8F8F8"/>
                </a:solidFill>
                <a:latin typeface="Roboto Medium" panose="02000000000000000000" pitchFamily="2" charset="0"/>
                <a:ea typeface="Roboto Medium" panose="02000000000000000000" pitchFamily="2" charset="0"/>
              </a:rPr>
              <a:t> jest załączanie danych wejściowych do testów w postaci plików CSV lub JSON, co za chwilę zaprezentuję.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dirty="0">
              <a:solidFill>
                <a:srgbClr val="F8F8F8"/>
              </a:solidFill>
              <a:latin typeface="Roboto Medium" panose="02000000000000000000" pitchFamily="2" charset="0"/>
              <a:ea typeface="Roboto Medium" panose="02000000000000000000" pitchFamily="2" charset="0"/>
            </a:endParaRPr>
          </a:p>
          <a:p>
            <a:endParaRPr lang="pl-PL" dirty="0"/>
          </a:p>
        </p:txBody>
      </p:sp>
      <p:sp>
        <p:nvSpPr>
          <p:cNvPr id="4" name="Symbol zastępczy numeru slajdu 3"/>
          <p:cNvSpPr>
            <a:spLocks noGrp="1"/>
          </p:cNvSpPr>
          <p:nvPr>
            <p:ph type="sldNum" sz="quarter" idx="5"/>
          </p:nvPr>
        </p:nvSpPr>
        <p:spPr/>
        <p:txBody>
          <a:bodyPr/>
          <a:lstStyle/>
          <a:p>
            <a:fld id="{5B8DBF3F-7553-4CDB-9A1E-D7E00473ACDE}" type="slidenum">
              <a:rPr lang="pl-PL" smtClean="0"/>
              <a:t>10</a:t>
            </a:fld>
            <a:endParaRPr lang="pl-PL"/>
          </a:p>
        </p:txBody>
      </p:sp>
    </p:spTree>
    <p:extLst>
      <p:ext uri="{BB962C8B-B14F-4D97-AF65-F5344CB8AC3E}">
        <p14:creationId xmlns:p14="http://schemas.microsoft.com/office/powerpoint/2010/main" val="115019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235472-3158-4DD2-9BE0-3C5FEAC8C1CF}"/>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D6574C9A-C735-4A75-A271-F9CA83AAE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4175898-03DC-42AE-8E83-CBF4D5052273}"/>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AD15D85D-D2D9-4C8E-B20C-DDF22F6B9E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872ABC3-1D38-4FCE-B378-2B71CD2653C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492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FB848-E8FE-4036-A7D3-26DC9085A84F}"/>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E33253D-F623-47AD-B6A6-8929D4F8EE1F}"/>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71827D1-EE52-4DC4-B996-BE1B6276549A}"/>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2452390A-461D-4E9E-929E-F2FB511C021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A3F9A83-9CB5-46B8-A6BD-5334A2019927}"/>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144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FA3C433D-05C9-47D7-AC9B-DAA3F6B778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19852B-63CB-432B-B70F-AEB789D303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5F8472C-6487-4D0B-8B18-711B3BCBE150}"/>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8A80F222-E4C4-41D7-A31E-CAA0F1EAEE2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CBD562-FD91-4221-A676-CE6E0A08F69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9998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1C21C3-9331-44AA-84C7-6C3D9D16125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2FE1A9D-4384-4E9C-909D-1AA11D4EBDCE}"/>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4EA9484-D5BC-49F4-802E-5629D79645E8}"/>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A8242879-9ADB-4935-A49B-273BAFE9955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1B9051-4466-44EE-A510-28B11DCBD7B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4706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723FB-4480-4D27-8249-B012788D127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F546297-6005-4E09-90A4-CD2907098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F12668D-BD45-4345-8E6C-20826F987D2F}"/>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0C39D9AD-00C9-4155-AA34-2426E311593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1787EF2-5193-44C3-A359-43E46E9382E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40238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5D910E-CF5B-44AA-BD8B-18A70821373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8E5C723-0F00-4C48-B740-E71C7B2983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7F9B186-35B7-4D47-BAC4-E9E376E02E22}"/>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7E37DB2-E095-42A0-8ED7-E246E60BDDA4}"/>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6" name="Symbol zastępczy stopki 5">
            <a:extLst>
              <a:ext uri="{FF2B5EF4-FFF2-40B4-BE49-F238E27FC236}">
                <a16:creationId xmlns:a16="http://schemas.microsoft.com/office/drawing/2014/main" id="{93B493C4-C79B-41E2-B611-6E3F8B27390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53BA67A-85EC-4432-A5FF-C7CE1C18B51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768970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AC58369-9A80-43D5-923F-1E63337CBE7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C460D2BE-D728-43AB-904F-9544CE58C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297FDD4-310D-4AD0-8B21-B04D079744F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F2BBFC6E-4321-4CCB-BA41-3346C71AB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D4FFEAEC-36C9-489F-92FD-536575B6E5E6}"/>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DFE0116B-82F1-45CE-BEC4-2E250412FE95}"/>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8" name="Symbol zastępczy stopki 7">
            <a:extLst>
              <a:ext uri="{FF2B5EF4-FFF2-40B4-BE49-F238E27FC236}">
                <a16:creationId xmlns:a16="http://schemas.microsoft.com/office/drawing/2014/main" id="{25207DE0-7EC8-47E7-8848-183F8A5B664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9B124DA-73E7-40A6-A4AB-FA150D25C78F}"/>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4568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6F889-9AE7-4359-8A81-6DAA2DF9893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05341385-1865-4614-9B7A-965849F9605C}"/>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4" name="Symbol zastępczy stopki 3">
            <a:extLst>
              <a:ext uri="{FF2B5EF4-FFF2-40B4-BE49-F238E27FC236}">
                <a16:creationId xmlns:a16="http://schemas.microsoft.com/office/drawing/2014/main" id="{8FA2A4C6-9A5B-4626-85E2-BF674448174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1592A80D-13F8-4D00-B7CD-681554186DAB}"/>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415486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F86ECC-D2FF-4546-A06E-530EB2B04E66}"/>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3" name="Symbol zastępczy stopki 2">
            <a:extLst>
              <a:ext uri="{FF2B5EF4-FFF2-40B4-BE49-F238E27FC236}">
                <a16:creationId xmlns:a16="http://schemas.microsoft.com/office/drawing/2014/main" id="{BC7FE67B-E848-46FC-8AB2-B591EE6286D2}"/>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C521990-DA25-4353-A678-05FA0049CA68}"/>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239680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3D7005-932D-48F5-A10B-DDFF0614450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F59A6F2-43B6-441C-A56F-8D60AB050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966E1380-E980-446D-9F2A-4F980727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3BA35C4E-8DDE-4C0B-A400-92CBFE2CB1A3}"/>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6" name="Symbol zastępczy stopki 5">
            <a:extLst>
              <a:ext uri="{FF2B5EF4-FFF2-40B4-BE49-F238E27FC236}">
                <a16:creationId xmlns:a16="http://schemas.microsoft.com/office/drawing/2014/main" id="{E25BD0EB-1F17-4B56-8D9D-A280998FAC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61CEED6-58A1-4F48-B18A-8780E7D06FF3}"/>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2119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5C5D42-DE56-46C6-B28D-16709A8C22C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C777E73B-972F-4B79-A35C-50AD72E3F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F9AF89D5-4904-4F9F-B59B-10682B4BA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1DC90BF-54C5-41BE-9BF6-C3A2ABADF7B5}"/>
              </a:ext>
            </a:extLst>
          </p:cNvPr>
          <p:cNvSpPr>
            <a:spLocks noGrp="1"/>
          </p:cNvSpPr>
          <p:nvPr>
            <p:ph type="dt" sz="half" idx="10"/>
          </p:nvPr>
        </p:nvSpPr>
        <p:spPr/>
        <p:txBody>
          <a:bodyPr/>
          <a:lstStyle/>
          <a:p>
            <a:fld id="{673E243D-9E04-49D6-A59F-152AC17B7180}" type="datetimeFigureOut">
              <a:rPr lang="pl-PL" smtClean="0"/>
              <a:t>28.02.2020</a:t>
            </a:fld>
            <a:endParaRPr lang="pl-PL"/>
          </a:p>
        </p:txBody>
      </p:sp>
      <p:sp>
        <p:nvSpPr>
          <p:cNvPr id="6" name="Symbol zastępczy stopki 5">
            <a:extLst>
              <a:ext uri="{FF2B5EF4-FFF2-40B4-BE49-F238E27FC236}">
                <a16:creationId xmlns:a16="http://schemas.microsoft.com/office/drawing/2014/main" id="{32E5004A-732E-4B25-BCB2-B2A369A5157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A9521B4-81B6-404F-B9AB-848A45929961}"/>
              </a:ext>
            </a:extLst>
          </p:cNvPr>
          <p:cNvSpPr>
            <a:spLocks noGrp="1"/>
          </p:cNvSpPr>
          <p:nvPr>
            <p:ph type="sldNum" sz="quarter" idx="12"/>
          </p:nvPr>
        </p:nvSpPr>
        <p:spPr/>
        <p:txBody>
          <a:bodyPr/>
          <a:lstStyle/>
          <a:p>
            <a:fld id="{A623E59F-9DEE-488D-B209-AC8EA77E6019}" type="slidenum">
              <a:rPr lang="pl-PL" smtClean="0"/>
              <a:t>‹#›</a:t>
            </a:fld>
            <a:endParaRPr lang="pl-PL"/>
          </a:p>
        </p:txBody>
      </p:sp>
    </p:spTree>
    <p:extLst>
      <p:ext uri="{BB962C8B-B14F-4D97-AF65-F5344CB8AC3E}">
        <p14:creationId xmlns:p14="http://schemas.microsoft.com/office/powerpoint/2010/main" val="341068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03768A29-1D6E-43A6-AADD-F4117231B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F232622C-ED28-424F-8186-2567B8BAF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26BD596-AB4C-45F5-81A5-3AA9AEA2E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E243D-9E04-49D6-A59F-152AC17B7180}" type="datetimeFigureOut">
              <a:rPr lang="pl-PL" smtClean="0"/>
              <a:t>28.02.2020</a:t>
            </a:fld>
            <a:endParaRPr lang="pl-PL"/>
          </a:p>
        </p:txBody>
      </p:sp>
      <p:sp>
        <p:nvSpPr>
          <p:cNvPr id="5" name="Symbol zastępczy stopki 4">
            <a:extLst>
              <a:ext uri="{FF2B5EF4-FFF2-40B4-BE49-F238E27FC236}">
                <a16:creationId xmlns:a16="http://schemas.microsoft.com/office/drawing/2014/main" id="{155B0915-E6FE-4987-A8E3-9EA09E220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54BF8F19-F3AF-425F-AD9F-FC510C3A4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3E59F-9DEE-488D-B209-AC8EA77E6019}" type="slidenum">
              <a:rPr lang="pl-PL" smtClean="0"/>
              <a:t>‹#›</a:t>
            </a:fld>
            <a:endParaRPr lang="pl-PL"/>
          </a:p>
        </p:txBody>
      </p:sp>
    </p:spTree>
    <p:extLst>
      <p:ext uri="{BB962C8B-B14F-4D97-AF65-F5344CB8AC3E}">
        <p14:creationId xmlns:p14="http://schemas.microsoft.com/office/powerpoint/2010/main" val="413485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26.png"/><Relationship Id="rId5" Type="http://schemas.openxmlformats.org/officeDocument/2006/relationships/image" Target="../media/image13.jp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31.png"/><Relationship Id="rId5" Type="http://schemas.openxmlformats.org/officeDocument/2006/relationships/image" Target="../media/image13.jp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3.jp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3.png"/><Relationship Id="rId5" Type="http://schemas.microsoft.com/office/2007/relationships/hdphoto" Target="../media/hdphoto2.wdp"/><Relationship Id="rId4" Type="http://schemas.openxmlformats.org/officeDocument/2006/relationships/image" Target="../media/image32.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37.png"/><Relationship Id="rId5" Type="http://schemas.openxmlformats.org/officeDocument/2006/relationships/image" Target="../media/image13.jp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microsoft.com/office/2007/relationships/hdphoto" Target="../media/hdphoto8.wdp"/><Relationship Id="rId3" Type="http://schemas.openxmlformats.org/officeDocument/2006/relationships/image" Target="../media/image13.jpg"/><Relationship Id="rId7" Type="http://schemas.microsoft.com/office/2007/relationships/hdphoto" Target="../media/hdphoto5.wdp"/><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11" Type="http://schemas.microsoft.com/office/2007/relationships/hdphoto" Target="../media/hdphoto7.wdp"/><Relationship Id="rId5" Type="http://schemas.microsoft.com/office/2007/relationships/hdphoto" Target="../media/hdphoto4.wdp"/><Relationship Id="rId15" Type="http://schemas.microsoft.com/office/2007/relationships/hdphoto" Target="../media/hdphoto9.wdp"/><Relationship Id="rId10" Type="http://schemas.openxmlformats.org/officeDocument/2006/relationships/image" Target="../media/image41.png"/><Relationship Id="rId4" Type="http://schemas.openxmlformats.org/officeDocument/2006/relationships/image" Target="../media/image38.png"/><Relationship Id="rId9" Type="http://schemas.microsoft.com/office/2007/relationships/hdphoto" Target="../media/hdphoto6.wdp"/><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44.png"/><Relationship Id="rId5" Type="http://schemas.openxmlformats.org/officeDocument/2006/relationships/image" Target="../media/image13.jp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kv"/><Relationship Id="rId1" Type="http://schemas.microsoft.com/office/2007/relationships/media" Target="../media/media8.mkv"/><Relationship Id="rId6" Type="http://schemas.openxmlformats.org/officeDocument/2006/relationships/image" Target="../media/image45.png"/><Relationship Id="rId5" Type="http://schemas.openxmlformats.org/officeDocument/2006/relationships/image" Target="../media/image13.jp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kv"/><Relationship Id="rId1" Type="http://schemas.microsoft.com/office/2007/relationships/media" Target="../media/media9.mkv"/><Relationship Id="rId6" Type="http://schemas.openxmlformats.org/officeDocument/2006/relationships/image" Target="../media/image50.png"/><Relationship Id="rId5" Type="http://schemas.openxmlformats.org/officeDocument/2006/relationships/image" Target="../media/image13.jp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jp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11" Type="http://schemas.microsoft.com/office/2007/relationships/hdphoto" Target="../media/hdphoto10.wdp"/><Relationship Id="rId5" Type="http://schemas.openxmlformats.org/officeDocument/2006/relationships/image" Target="../media/image10.png"/><Relationship Id="rId10" Type="http://schemas.openxmlformats.org/officeDocument/2006/relationships/image" Target="../media/image53.png"/><Relationship Id="rId4" Type="http://schemas.openxmlformats.org/officeDocument/2006/relationships/image" Target="../media/image9.png"/><Relationship Id="rId9" Type="http://schemas.openxmlformats.org/officeDocument/2006/relationships/image" Target="../media/image52.sv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kv"/><Relationship Id="rId1" Type="http://schemas.microsoft.com/office/2007/relationships/media" Target="../media/media10.mkv"/><Relationship Id="rId6" Type="http://schemas.openxmlformats.org/officeDocument/2006/relationships/image" Target="../media/image54.png"/><Relationship Id="rId5" Type="http://schemas.openxmlformats.org/officeDocument/2006/relationships/image" Target="../media/image13.jp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5.gif"/></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21.png"/><Relationship Id="rId5" Type="http://schemas.openxmlformats.org/officeDocument/2006/relationships/image" Target="../media/image13.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23.png"/><Relationship Id="rId5" Type="http://schemas.openxmlformats.org/officeDocument/2006/relationships/image" Target="../media/image13.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chaijs.com/api/bdd/" TargetMode="External"/><Relationship Id="rId5" Type="http://schemas.openxmlformats.org/officeDocument/2006/relationships/hyperlink" Target="https://github.com/geraintluff/tv4"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25.png"/><Relationship Id="rId5" Type="http://schemas.openxmlformats.org/officeDocument/2006/relationships/image" Target="../media/image13.jp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9A46E8-6249-4188-B7B4-7844C03D9128}"/>
              </a:ext>
            </a:extLst>
          </p:cNvPr>
          <p:cNvPicPr>
            <a:picLocks noChangeAspect="1"/>
          </p:cNvPicPr>
          <p:nvPr/>
        </p:nvPicPr>
        <p:blipFill>
          <a:blip r:embed="rId3"/>
          <a:stretch>
            <a:fillRect/>
          </a:stretch>
        </p:blipFill>
        <p:spPr>
          <a:xfrm>
            <a:off x="3291714" y="686579"/>
            <a:ext cx="5608572" cy="5656963"/>
          </a:xfrm>
          <a:prstGeom prst="rect">
            <a:avLst/>
          </a:prstGeom>
        </p:spPr>
      </p:pic>
      <p:pic>
        <p:nvPicPr>
          <p:cNvPr id="5" name="Picture 4">
            <a:extLst>
              <a:ext uri="{FF2B5EF4-FFF2-40B4-BE49-F238E27FC236}">
                <a16:creationId xmlns:a16="http://schemas.microsoft.com/office/drawing/2014/main" id="{BC7128C1-88AF-42B2-95C0-B0F243892EF3}"/>
              </a:ext>
            </a:extLst>
          </p:cNvPr>
          <p:cNvPicPr>
            <a:picLocks noChangeAspect="1"/>
          </p:cNvPicPr>
          <p:nvPr/>
        </p:nvPicPr>
        <p:blipFill>
          <a:blip r:embed="rId4"/>
          <a:stretch>
            <a:fillRect/>
          </a:stretch>
        </p:blipFill>
        <p:spPr>
          <a:xfrm>
            <a:off x="444475" y="460670"/>
            <a:ext cx="1080345" cy="1239040"/>
          </a:xfrm>
          <a:prstGeom prst="rect">
            <a:avLst/>
          </a:prstGeom>
        </p:spPr>
      </p:pic>
      <p:sp>
        <p:nvSpPr>
          <p:cNvPr id="6" name="Rectangle 5">
            <a:extLst>
              <a:ext uri="{FF2B5EF4-FFF2-40B4-BE49-F238E27FC236}">
                <a16:creationId xmlns:a16="http://schemas.microsoft.com/office/drawing/2014/main" id="{A7F6B24D-3057-4955-B3D6-87C6BC63FAB0}"/>
              </a:ext>
            </a:extLst>
          </p:cNvPr>
          <p:cNvSpPr/>
          <p:nvPr/>
        </p:nvSpPr>
        <p:spPr>
          <a:xfrm>
            <a:off x="0" y="6422315"/>
            <a:ext cx="12192000" cy="4356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7" name="Picture 6">
            <a:extLst>
              <a:ext uri="{FF2B5EF4-FFF2-40B4-BE49-F238E27FC236}">
                <a16:creationId xmlns:a16="http://schemas.microsoft.com/office/drawing/2014/main" id="{B17F1C4C-73D4-4AFC-9503-F6423D379370}"/>
              </a:ext>
            </a:extLst>
          </p:cNvPr>
          <p:cNvPicPr>
            <a:picLocks noChangeAspect="1"/>
          </p:cNvPicPr>
          <p:nvPr/>
        </p:nvPicPr>
        <p:blipFill>
          <a:blip r:embed="rId5"/>
          <a:stretch>
            <a:fillRect/>
          </a:stretch>
        </p:blipFill>
        <p:spPr>
          <a:xfrm>
            <a:off x="358415" y="6552879"/>
            <a:ext cx="1080344" cy="146133"/>
          </a:xfrm>
          <a:prstGeom prst="rect">
            <a:avLst/>
          </a:prstGeom>
        </p:spPr>
      </p:pic>
      <p:pic>
        <p:nvPicPr>
          <p:cNvPr id="8" name="Picture 7">
            <a:extLst>
              <a:ext uri="{FF2B5EF4-FFF2-40B4-BE49-F238E27FC236}">
                <a16:creationId xmlns:a16="http://schemas.microsoft.com/office/drawing/2014/main" id="{3E442CAE-15EA-44C3-AB43-10AC890ABF4C}"/>
              </a:ext>
            </a:extLst>
          </p:cNvPr>
          <p:cNvPicPr>
            <a:picLocks noChangeAspect="1"/>
          </p:cNvPicPr>
          <p:nvPr/>
        </p:nvPicPr>
        <p:blipFill>
          <a:blip r:embed="rId6"/>
          <a:stretch>
            <a:fillRect/>
          </a:stretch>
        </p:blipFill>
        <p:spPr>
          <a:xfrm>
            <a:off x="10109067" y="6290770"/>
            <a:ext cx="2082934" cy="435685"/>
          </a:xfrm>
          <a:prstGeom prst="rect">
            <a:avLst/>
          </a:prstGeom>
        </p:spPr>
      </p:pic>
    </p:spTree>
    <p:extLst>
      <p:ext uri="{BB962C8B-B14F-4D97-AF65-F5344CB8AC3E}">
        <p14:creationId xmlns:p14="http://schemas.microsoft.com/office/powerpoint/2010/main" val="326255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4FEDA82B-59A0-40E0-894E-A1CDD70320E2}"/>
              </a:ext>
            </a:extLst>
          </p:cNvPr>
          <p:cNvSpPr txBox="1"/>
          <p:nvPr/>
        </p:nvSpPr>
        <p:spPr>
          <a:xfrm>
            <a:off x="123823" y="1861148"/>
            <a:ext cx="7690291"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To narzędzie, które pozwala uruchomić sekwencyjnie wiele żądań po sobie, niezależnie od tego, czy zawierają one testy czy nie. Możemy wybierać które żądania i w jakiej kolejności mają być wykonane. Istnieje możliwość wykonania kilku iteracji całej sekwencji, co ma szczególnie zastosowanie przy testach wydajności.</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F00F5C40-10B5-4E95-B599-7CF778B2CA63}"/>
              </a:ext>
            </a:extLst>
          </p:cNvPr>
          <p:cNvSpPr txBox="1"/>
          <p:nvPr/>
        </p:nvSpPr>
        <p:spPr>
          <a:xfrm>
            <a:off x="123824" y="3443325"/>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Data </a:t>
            </a:r>
            <a:r>
              <a:rPr lang="pl-PL" sz="3600" dirty="0" err="1">
                <a:solidFill>
                  <a:srgbClr val="F8F8F8"/>
                </a:solidFill>
                <a:latin typeface="Roboto Medium" panose="02000000000000000000" pitchFamily="2" charset="0"/>
                <a:ea typeface="Roboto Medium" panose="02000000000000000000" pitchFamily="2" charset="0"/>
              </a:rPr>
              <a:t>Driven</a:t>
            </a:r>
            <a:r>
              <a:rPr lang="pl-PL" sz="3600" dirty="0">
                <a:solidFill>
                  <a:srgbClr val="F8F8F8"/>
                </a:solidFill>
                <a:latin typeface="Roboto Medium" panose="02000000000000000000" pitchFamily="2" charset="0"/>
                <a:ea typeface="Roboto Medium" panose="02000000000000000000" pitchFamily="2" charset="0"/>
              </a:rPr>
              <a:t> Testing</a:t>
            </a:r>
          </a:p>
        </p:txBody>
      </p:sp>
      <p:sp>
        <p:nvSpPr>
          <p:cNvPr id="7" name="pole tekstowe 6">
            <a:extLst>
              <a:ext uri="{FF2B5EF4-FFF2-40B4-BE49-F238E27FC236}">
                <a16:creationId xmlns:a16="http://schemas.microsoft.com/office/drawing/2014/main" id="{A235D84C-977F-433A-ADA7-A8407B228B3A}"/>
              </a:ext>
            </a:extLst>
          </p:cNvPr>
          <p:cNvSpPr txBox="1"/>
          <p:nvPr/>
        </p:nvSpPr>
        <p:spPr>
          <a:xfrm>
            <a:off x="123823" y="4194505"/>
            <a:ext cx="7690291" cy="2031325"/>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r>
              <a:rPr lang="pl-PL" dirty="0">
                <a:solidFill>
                  <a:srgbClr val="F8F8F8"/>
                </a:solidFill>
                <a:latin typeface="Roboto Medium" panose="02000000000000000000" pitchFamily="2" charset="0"/>
                <a:ea typeface="Roboto Medium" panose="02000000000000000000" pitchFamily="2" charset="0"/>
              </a:rPr>
              <a:t> daje nam także możliwości załączenia pliku z danymi w formacie CSV lub JSON. W przypadku pliku CSV wiersz nagłówkowy stanowi odpowiednik zmiennych, które należy zdefiniować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a:t>
            </a:r>
          </a:p>
          <a:p>
            <a:pPr algn="just"/>
            <a:r>
              <a:rPr lang="pl-PL" dirty="0">
                <a:solidFill>
                  <a:srgbClr val="F8F8F8"/>
                </a:solidFill>
                <a:latin typeface="Roboto Medium" panose="02000000000000000000" pitchFamily="2" charset="0"/>
                <a:ea typeface="Roboto Medium" panose="02000000000000000000" pitchFamily="2" charset="0"/>
              </a:rPr>
              <a:t>Kolejne wiersze stanowią wartości tych zmiennych. W przypadku pliku JSON musimy stworzyć kolekcję obiektów, w których każdy </a:t>
            </a:r>
            <a:r>
              <a:rPr lang="pl-PL" dirty="0" err="1">
                <a:solidFill>
                  <a:srgbClr val="F8F8F8"/>
                </a:solidFill>
                <a:latin typeface="Roboto Medium" panose="02000000000000000000" pitchFamily="2" charset="0"/>
                <a:ea typeface="Roboto Medium" panose="02000000000000000000" pitchFamily="2" charset="0"/>
              </a:rPr>
              <a:t>poperties</a:t>
            </a:r>
            <a:r>
              <a:rPr lang="pl-PL" dirty="0">
                <a:solidFill>
                  <a:srgbClr val="F8F8F8"/>
                </a:solidFill>
                <a:latin typeface="Roboto Medium" panose="02000000000000000000" pitchFamily="2" charset="0"/>
                <a:ea typeface="Roboto Medium" panose="02000000000000000000" pitchFamily="2" charset="0"/>
              </a:rPr>
              <a:t> jest jedną ze zmiennych.</a:t>
            </a:r>
          </a:p>
          <a:p>
            <a:pPr algn="just"/>
            <a:r>
              <a:rPr lang="pl-PL" dirty="0">
                <a:solidFill>
                  <a:srgbClr val="F8F8F8"/>
                </a:solidFill>
                <a:latin typeface="Roboto Medium" panose="02000000000000000000" pitchFamily="2" charset="0"/>
                <a:ea typeface="Roboto Medium" panose="02000000000000000000" pitchFamily="2" charset="0"/>
              </a:rPr>
              <a:t>Każdy wiersz z pliku CSV generuje jedną iterację testu.</a:t>
            </a:r>
          </a:p>
        </p:txBody>
      </p:sp>
    </p:spTree>
    <p:extLst>
      <p:ext uri="{BB962C8B-B14F-4D97-AF65-F5344CB8AC3E}">
        <p14:creationId xmlns:p14="http://schemas.microsoft.com/office/powerpoint/2010/main" val="398467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1026" name="Picture 2" descr="Postbode cartoon Premium Vector">
            <a:extLst>
              <a:ext uri="{FF2B5EF4-FFF2-40B4-BE49-F238E27FC236}">
                <a16:creationId xmlns:a16="http://schemas.microsoft.com/office/drawing/2014/main" id="{13634E43-DB70-4B3D-92FF-601B14B01BF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994" b="97125" l="9585" r="89617">
                        <a14:foregroundMark x1="66454" y1="16773" x2="59105" y2="9265"/>
                        <a14:foregroundMark x1="59105" y1="9265" x2="48722" y2="5911"/>
                        <a14:foregroundMark x1="48722" y1="5911" x2="38658" y2="6390"/>
                        <a14:foregroundMark x1="38658" y1="6390" x2="29872" y2="12780"/>
                        <a14:foregroundMark x1="29872" y1="12780" x2="26837" y2="22524"/>
                        <a14:foregroundMark x1="26837" y1="22524" x2="30032" y2="32109"/>
                        <a14:foregroundMark x1="30032" y1="32109" x2="44089" y2="47444"/>
                        <a14:foregroundMark x1="44089" y1="47444" x2="39137" y2="56390"/>
                        <a14:foregroundMark x1="39137" y1="56390" x2="39776" y2="87220"/>
                        <a14:foregroundMark x1="39776" y1="87220" x2="50479" y2="84505"/>
                        <a14:foregroundMark x1="50479" y1="84505" x2="54952" y2="93770"/>
                        <a14:foregroundMark x1="54952" y1="93770" x2="65016" y2="96326"/>
                        <a14:foregroundMark x1="65016" y1="96326" x2="57508" y2="76358"/>
                        <a14:foregroundMark x1="57508" y1="76358" x2="59105" y2="65495"/>
                        <a14:foregroundMark x1="59105" y1="65495" x2="55911" y2="56070"/>
                        <a14:foregroundMark x1="55911" y1="56070" x2="65655" y2="52077"/>
                        <a14:foregroundMark x1="65655" y1="52077" x2="72684" y2="44888"/>
                        <a14:foregroundMark x1="72684" y1="44888" x2="52875" y2="51278"/>
                        <a14:foregroundMark x1="52875" y1="51278" x2="63578" y2="32907"/>
                        <a14:foregroundMark x1="63578" y1="32907" x2="66134" y2="16454"/>
                        <a14:foregroundMark x1="57348" y1="8626" x2="47284" y2="4153"/>
                        <a14:foregroundMark x1="47284" y1="4153" x2="37220" y2="7188"/>
                        <a14:foregroundMark x1="37220" y1="7188" x2="44728" y2="15815"/>
                        <a14:foregroundMark x1="44728" y1="15815" x2="56390" y2="11821"/>
                        <a14:foregroundMark x1="43131" y1="36262" x2="44409" y2="25399"/>
                        <a14:foregroundMark x1="44409" y1="25399" x2="34984" y2="30351"/>
                        <a14:foregroundMark x1="34984" y1="30351" x2="42332" y2="36422"/>
                        <a14:foregroundMark x1="58147" y1="31310" x2="48882" y2="27476"/>
                        <a14:foregroundMark x1="48882" y1="27476" x2="51597" y2="37061"/>
                        <a14:foregroundMark x1="51597" y1="37061" x2="57668" y2="32428"/>
                        <a14:foregroundMark x1="38658" y1="37540" x2="47923" y2="33227"/>
                        <a14:foregroundMark x1="47923" y1="33227" x2="41054" y2="25080"/>
                        <a14:foregroundMark x1="41054" y1="25080" x2="33227" y2="31629"/>
                        <a14:foregroundMark x1="33227" y1="31629" x2="38818" y2="38498"/>
                        <a14:foregroundMark x1="44089" y1="31310" x2="43450" y2="31310"/>
                        <a14:foregroundMark x1="42492" y1="34345" x2="39617" y2="30511"/>
                        <a14:foregroundMark x1="51917" y1="53355" x2="50479" y2="58786"/>
                        <a14:foregroundMark x1="55591" y1="55911" x2="45367" y2="55591"/>
                        <a14:foregroundMark x1="45367" y1="55591" x2="55272" y2="57668"/>
                        <a14:foregroundMark x1="55272" y1="57668" x2="48083" y2="48882"/>
                        <a14:foregroundMark x1="48083" y1="48882" x2="49681" y2="52236"/>
                        <a14:foregroundMark x1="45367" y1="89137" x2="37859" y2="96006"/>
                        <a14:foregroundMark x1="37859" y1="96006" x2="39776" y2="90895"/>
                        <a14:foregroundMark x1="38818" y1="89457" x2="30032" y2="94409"/>
                        <a14:foregroundMark x1="30032" y1="94409" x2="40096" y2="96965"/>
                        <a14:foregroundMark x1="40096" y1="96965" x2="39137" y2="90415"/>
                        <a14:foregroundMark x1="45048" y1="67572" x2="46166" y2="68530"/>
                        <a14:foregroundMark x1="53355" y1="40735" x2="42971" y2="41853"/>
                        <a14:foregroundMark x1="42971" y1="41853" x2="54313" y2="39297"/>
                        <a14:foregroundMark x1="54313" y1="39297" x2="51597" y2="38978"/>
                        <a14:foregroundMark x1="53035" y1="5112" x2="45048" y2="3994"/>
                        <a14:foregroundMark x1="53834" y1="97125" x2="64377" y2="96326"/>
                        <a14:foregroundMark x1="64377" y1="96326" x2="57029" y2="96965"/>
                        <a14:backgroundMark x1="8786" y1="29233" x2="8786" y2="29233"/>
                        <a14:backgroundMark x1="27796" y1="4952" x2="19329" y2="13419"/>
                        <a14:backgroundMark x1="19329" y1="13419" x2="15335" y2="22524"/>
                        <a14:backgroundMark x1="15335" y1="22524" x2="19489" y2="33067"/>
                        <a14:backgroundMark x1="19489" y1="33067" x2="16933" y2="46645"/>
                        <a14:backgroundMark x1="16933" y1="46645" x2="18211" y2="56709"/>
                        <a14:backgroundMark x1="18211" y1="56709" x2="15974" y2="67252"/>
                        <a14:backgroundMark x1="15974" y1="67252" x2="23163" y2="96965"/>
                      </a14:backgroundRemoval>
                    </a14:imgEffect>
                  </a14:imgLayer>
                </a14:imgProps>
              </a:ext>
              <a:ext uri="{28A0092B-C50C-407E-A947-70E740481C1C}">
                <a14:useLocalDpi xmlns:a14="http://schemas.microsoft.com/office/drawing/2010/main" val="0"/>
              </a:ext>
            </a:extLst>
          </a:blip>
          <a:srcRect/>
          <a:stretch>
            <a:fillRect/>
          </a:stretch>
        </p:blipFill>
        <p:spPr bwMode="auto">
          <a:xfrm>
            <a:off x="7814115" y="1356335"/>
            <a:ext cx="4820118" cy="4820118"/>
          </a:xfrm>
          <a:prstGeom prst="rect">
            <a:avLst/>
          </a:prstGeom>
          <a:noFill/>
          <a:effectLst>
            <a:glow rad="228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5" name="Collection Runner">
            <a:hlinkClick r:id="" action="ppaction://media"/>
            <a:extLst>
              <a:ext uri="{FF2B5EF4-FFF2-40B4-BE49-F238E27FC236}">
                <a16:creationId xmlns:a16="http://schemas.microsoft.com/office/drawing/2014/main" id="{BA629684-FC9C-4F9A-A1CB-CA16A67255B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286101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7948990"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 – DATA DRIVEN TESTS</a:t>
            </a:r>
          </a:p>
        </p:txBody>
      </p:sp>
      <p:sp>
        <p:nvSpPr>
          <p:cNvPr id="3" name="pole tekstowe 2">
            <a:extLst>
              <a:ext uri="{FF2B5EF4-FFF2-40B4-BE49-F238E27FC236}">
                <a16:creationId xmlns:a16="http://schemas.microsoft.com/office/drawing/2014/main" id="{7FEB9909-8A2C-47B5-AC2F-5EF8B4538886}"/>
              </a:ext>
            </a:extLst>
          </p:cNvPr>
          <p:cNvSpPr txBox="1"/>
          <p:nvPr/>
        </p:nvSpPr>
        <p:spPr>
          <a:xfrm>
            <a:off x="0" y="1214817"/>
            <a:ext cx="6095989"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CSV</a:t>
            </a:r>
          </a:p>
        </p:txBody>
      </p:sp>
      <p:sp>
        <p:nvSpPr>
          <p:cNvPr id="6" name="pole tekstowe 5">
            <a:extLst>
              <a:ext uri="{FF2B5EF4-FFF2-40B4-BE49-F238E27FC236}">
                <a16:creationId xmlns:a16="http://schemas.microsoft.com/office/drawing/2014/main" id="{F00F5C40-10B5-4E95-B599-7CF778B2CA63}"/>
              </a:ext>
            </a:extLst>
          </p:cNvPr>
          <p:cNvSpPr txBox="1"/>
          <p:nvPr/>
        </p:nvSpPr>
        <p:spPr>
          <a:xfrm>
            <a:off x="6095988" y="1214817"/>
            <a:ext cx="6095987"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Dane z pliku JSON</a:t>
            </a:r>
          </a:p>
        </p:txBody>
      </p:sp>
      <p:pic>
        <p:nvPicPr>
          <p:cNvPr id="10" name="Obraz 9">
            <a:extLst>
              <a:ext uri="{FF2B5EF4-FFF2-40B4-BE49-F238E27FC236}">
                <a16:creationId xmlns:a16="http://schemas.microsoft.com/office/drawing/2014/main" id="{466DD6DE-7CC2-4974-AE72-3F610FA1CB7B}"/>
              </a:ext>
            </a:extLst>
          </p:cNvPr>
          <p:cNvPicPr>
            <a:picLocks noChangeAspect="1"/>
          </p:cNvPicPr>
          <p:nvPr/>
        </p:nvPicPr>
        <p:blipFill>
          <a:blip r:embed="rId4"/>
          <a:stretch>
            <a:fillRect/>
          </a:stretch>
        </p:blipFill>
        <p:spPr>
          <a:xfrm>
            <a:off x="519106" y="2086856"/>
            <a:ext cx="5057775" cy="1171575"/>
          </a:xfrm>
          <a:prstGeom prst="rect">
            <a:avLst/>
          </a:prstGeom>
        </p:spPr>
      </p:pic>
      <p:pic>
        <p:nvPicPr>
          <p:cNvPr id="11" name="Obraz 10">
            <a:extLst>
              <a:ext uri="{FF2B5EF4-FFF2-40B4-BE49-F238E27FC236}">
                <a16:creationId xmlns:a16="http://schemas.microsoft.com/office/drawing/2014/main" id="{5FBE85BE-03A9-4115-AF1A-921F1C5D4817}"/>
              </a:ext>
            </a:extLst>
          </p:cNvPr>
          <p:cNvPicPr>
            <a:picLocks noChangeAspect="1"/>
          </p:cNvPicPr>
          <p:nvPr/>
        </p:nvPicPr>
        <p:blipFill>
          <a:blip r:embed="rId5"/>
          <a:stretch>
            <a:fillRect/>
          </a:stretch>
        </p:blipFill>
        <p:spPr>
          <a:xfrm>
            <a:off x="6911397" y="2086856"/>
            <a:ext cx="4567438" cy="4011828"/>
          </a:xfrm>
          <a:prstGeom prst="rect">
            <a:avLst/>
          </a:prstGeom>
        </p:spPr>
      </p:pic>
      <p:pic>
        <p:nvPicPr>
          <p:cNvPr id="12" name="Obraz 11">
            <a:extLst>
              <a:ext uri="{FF2B5EF4-FFF2-40B4-BE49-F238E27FC236}">
                <a16:creationId xmlns:a16="http://schemas.microsoft.com/office/drawing/2014/main" id="{7C266F00-4826-4756-80E4-BB0AD485699A}"/>
              </a:ext>
            </a:extLst>
          </p:cNvPr>
          <p:cNvPicPr>
            <a:picLocks noChangeAspect="1"/>
          </p:cNvPicPr>
          <p:nvPr/>
        </p:nvPicPr>
        <p:blipFill>
          <a:blip r:embed="rId6"/>
          <a:stretch>
            <a:fillRect/>
          </a:stretch>
        </p:blipFill>
        <p:spPr>
          <a:xfrm>
            <a:off x="515480" y="3735416"/>
            <a:ext cx="5057773" cy="2363267"/>
          </a:xfrm>
          <a:prstGeom prst="rect">
            <a:avLst/>
          </a:prstGeom>
        </p:spPr>
      </p:pic>
      <p:cxnSp>
        <p:nvCxnSpPr>
          <p:cNvPr id="14" name="Łącznik prosty ze strzałką 13">
            <a:extLst>
              <a:ext uri="{FF2B5EF4-FFF2-40B4-BE49-F238E27FC236}">
                <a16:creationId xmlns:a16="http://schemas.microsoft.com/office/drawing/2014/main" id="{B9174EBE-3DEE-472D-9C8E-6B22DC23DEA2}"/>
              </a:ext>
            </a:extLst>
          </p:cNvPr>
          <p:cNvCxnSpPr/>
          <p:nvPr/>
        </p:nvCxnSpPr>
        <p:spPr>
          <a:xfrm flipH="1">
            <a:off x="4064000" y="2968978"/>
            <a:ext cx="936978" cy="143368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16" name="Łącznik prosty ze strzałką 15">
            <a:extLst>
              <a:ext uri="{FF2B5EF4-FFF2-40B4-BE49-F238E27FC236}">
                <a16:creationId xmlns:a16="http://schemas.microsoft.com/office/drawing/2014/main" id="{BE19BE13-4027-42CB-BAC7-1A597B362095}"/>
              </a:ext>
            </a:extLst>
          </p:cNvPr>
          <p:cNvCxnSpPr>
            <a:cxnSpLocks/>
          </p:cNvCxnSpPr>
          <p:nvPr/>
        </p:nvCxnSpPr>
        <p:spPr>
          <a:xfrm flipH="1">
            <a:off x="5280604" y="4030133"/>
            <a:ext cx="1910420" cy="849519"/>
          </a:xfrm>
          <a:prstGeom prst="straightConnector1">
            <a:avLst/>
          </a:prstGeom>
          <a:ln>
            <a:tailEnd type="triangle"/>
          </a:ln>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479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COLLECTION RUNNER</a:t>
            </a:r>
          </a:p>
        </p:txBody>
      </p:sp>
      <p:pic>
        <p:nvPicPr>
          <p:cNvPr id="5" name="Data Driven testing">
            <a:hlinkClick r:id="" action="ppaction://media"/>
            <a:extLst>
              <a:ext uri="{FF2B5EF4-FFF2-40B4-BE49-F238E27FC236}">
                <a16:creationId xmlns:a16="http://schemas.microsoft.com/office/drawing/2014/main" id="{7F26A717-DBAC-4B4F-A00A-7F4BD2224BD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970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CLI COLLETION RUNNER</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2" y="1185609"/>
            <a:ext cx="7191214"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CLI Collection </a:t>
            </a:r>
            <a:r>
              <a:rPr lang="pl-PL" sz="3600" dirty="0" err="1">
                <a:solidFill>
                  <a:srgbClr val="F8F8F8"/>
                </a:solidFill>
                <a:latin typeface="Roboto Medium" panose="02000000000000000000" pitchFamily="2" charset="0"/>
                <a:ea typeface="Roboto Medium" panose="02000000000000000000" pitchFamily="2" charset="0"/>
              </a:rPr>
              <a:t>Runner</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4" name="pole tekstowe 3">
            <a:extLst>
              <a:ext uri="{FF2B5EF4-FFF2-40B4-BE49-F238E27FC236}">
                <a16:creationId xmlns:a16="http://schemas.microsoft.com/office/drawing/2014/main" id="{9A429AFF-F591-4C96-AA9B-4D76750F6B6E}"/>
              </a:ext>
            </a:extLst>
          </p:cNvPr>
          <p:cNvSpPr txBox="1"/>
          <p:nvPr/>
        </p:nvSpPr>
        <p:spPr>
          <a:xfrm>
            <a:off x="123823" y="1861148"/>
            <a:ext cx="8572500"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jest narzędziem umożliwiającym uruchamianie kolekcji </a:t>
            </a:r>
            <a:r>
              <a:rPr lang="pl-PL" dirty="0" err="1">
                <a:solidFill>
                  <a:srgbClr val="F8F8F8"/>
                </a:solidFill>
                <a:latin typeface="Roboto Medium" panose="02000000000000000000" pitchFamily="2" charset="0"/>
                <a:ea typeface="Roboto Medium" panose="02000000000000000000" pitchFamily="2" charset="0"/>
              </a:rPr>
              <a:t>postmanowych</a:t>
            </a:r>
            <a:r>
              <a:rPr lang="pl-PL" dirty="0">
                <a:solidFill>
                  <a:srgbClr val="F8F8F8"/>
                </a:solidFill>
                <a:latin typeface="Roboto Medium" panose="02000000000000000000" pitchFamily="2" charset="0"/>
                <a:ea typeface="Roboto Medium" panose="02000000000000000000" pitchFamily="2" charset="0"/>
              </a:rPr>
              <a:t> z wiersza poleceń. Pozwala on na łatwą integrację testów API napisanych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z systemami CI \ CD takimi jak Jenkins, </a:t>
            </a:r>
            <a:r>
              <a:rPr lang="pl-PL" dirty="0" err="1">
                <a:solidFill>
                  <a:srgbClr val="F8F8F8"/>
                </a:solidFill>
                <a:latin typeface="Roboto Medium" panose="02000000000000000000" pitchFamily="2" charset="0"/>
                <a:ea typeface="Roboto Medium" panose="02000000000000000000" pitchFamily="2" charset="0"/>
              </a:rPr>
              <a:t>GitLab</a:t>
            </a:r>
            <a:r>
              <a:rPr lang="pl-PL" dirty="0">
                <a:solidFill>
                  <a:srgbClr val="F8F8F8"/>
                </a:solidFill>
                <a:latin typeface="Roboto Medium" panose="02000000000000000000" pitchFamily="2" charset="0"/>
                <a:ea typeface="Roboto Medium" panose="02000000000000000000" pitchFamily="2" charset="0"/>
              </a:rPr>
              <a:t> czy </a:t>
            </a:r>
            <a:r>
              <a:rPr lang="pl-PL" dirty="0" err="1">
                <a:solidFill>
                  <a:srgbClr val="F8F8F8"/>
                </a:solidFill>
                <a:latin typeface="Roboto Medium" panose="02000000000000000000" pitchFamily="2" charset="0"/>
                <a:ea typeface="Roboto Medium" panose="02000000000000000000" pitchFamily="2" charset="0"/>
              </a:rPr>
              <a:t>Azure</a:t>
            </a:r>
            <a:r>
              <a:rPr lang="pl-PL" dirty="0">
                <a:solidFill>
                  <a:srgbClr val="F8F8F8"/>
                </a:solidFill>
                <a:latin typeface="Roboto Medium" panose="02000000000000000000" pitchFamily="2" charset="0"/>
                <a:ea typeface="Roboto Medium" panose="02000000000000000000" pitchFamily="2" charset="0"/>
              </a:rPr>
              <a:t>.</a:t>
            </a:r>
          </a:p>
        </p:txBody>
      </p:sp>
      <p:pic>
        <p:nvPicPr>
          <p:cNvPr id="5" name="Obraz 4">
            <a:extLst>
              <a:ext uri="{FF2B5EF4-FFF2-40B4-BE49-F238E27FC236}">
                <a16:creationId xmlns:a16="http://schemas.microsoft.com/office/drawing/2014/main" id="{735A1CEF-48BF-44F0-AA8C-EA10AADB68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73" b="96799" l="3859" r="98184">
                        <a14:foregroundMark x1="66856" y1="11140" x2="36322" y2="11780"/>
                        <a14:foregroundMark x1="36322" y1="11780" x2="23383" y2="20743"/>
                        <a14:foregroundMark x1="23383" y1="20743" x2="12372" y2="34827"/>
                        <a14:foregroundMark x1="12372" y1="34827" x2="8513" y2="52369"/>
                        <a14:foregroundMark x1="8513" y1="52369" x2="13848" y2="69398"/>
                        <a14:foregroundMark x1="13848" y1="69398" x2="24404" y2="82843"/>
                        <a14:foregroundMark x1="24404" y1="82843" x2="38252" y2="89885"/>
                        <a14:foregroundMark x1="38252" y1="89885" x2="68899" y2="85915"/>
                        <a14:foregroundMark x1="68899" y1="85915" x2="91487" y2="61588"/>
                        <a14:foregroundMark x1="91487" y1="61588" x2="81044" y2="27273"/>
                        <a14:foregroundMark x1="81044" y1="27273" x2="66515" y2="30474"/>
                        <a14:foregroundMark x1="66515" y1="30474" x2="62202" y2="51472"/>
                        <a14:foregroundMark x1="62202" y1="51472" x2="67196" y2="36108"/>
                        <a14:foregroundMark x1="67196" y1="36108" x2="66402" y2="54673"/>
                        <a14:foregroundMark x1="66402" y1="54673" x2="56754" y2="68502"/>
                        <a14:foregroundMark x1="56754" y1="68502" x2="39728" y2="70166"/>
                        <a14:foregroundMark x1="39728" y1="70166" x2="44268" y2="54417"/>
                        <a14:foregroundMark x1="44268" y1="54417" x2="13848" y2="47503"/>
                        <a14:foregroundMark x1="13848" y1="47503" x2="20545" y2="62868"/>
                        <a14:foregroundMark x1="20545" y1="62868" x2="33258" y2="48271"/>
                        <a14:foregroundMark x1="33258" y1="48271" x2="38820" y2="30858"/>
                        <a14:foregroundMark x1="38820" y1="30858" x2="53348" y2="27657"/>
                        <a14:foregroundMark x1="53348" y1="27657" x2="36890" y2="61588"/>
                        <a14:foregroundMark x1="36890" y1="61588" x2="44268" y2="76697"/>
                        <a14:foregroundMark x1="44268" y1="76697" x2="68104" y2="53393"/>
                        <a14:foregroundMark x1="68104" y1="53393" x2="61180" y2="19718"/>
                        <a14:foregroundMark x1="61180" y1="19718" x2="46198" y2="21639"/>
                        <a14:foregroundMark x1="46198" y1="21639" x2="32690" y2="30474"/>
                        <a14:foregroundMark x1="32690" y1="30474" x2="22701" y2="44558"/>
                        <a14:foregroundMark x1="22701" y1="44558" x2="10670" y2="54545"/>
                        <a14:foregroundMark x1="10670" y1="54545" x2="25653" y2="57618"/>
                        <a14:foregroundMark x1="25653" y1="57618" x2="42679" y2="83739"/>
                        <a14:foregroundMark x1="42679" y1="83739" x2="55959" y2="91933"/>
                        <a14:foregroundMark x1="55959" y1="91933" x2="69467" y2="84123"/>
                        <a14:foregroundMark x1="69467" y1="84123" x2="80363" y2="39181"/>
                        <a14:foregroundMark x1="80363" y1="39181" x2="51986" y2="18310"/>
                        <a14:foregroundMark x1="51986" y1="18310" x2="35755" y2="18950"/>
                        <a14:foregroundMark x1="35755" y1="18950" x2="46198" y2="7810"/>
                        <a14:foregroundMark x1="46198" y1="7810" x2="60499" y2="7682"/>
                        <a14:foregroundMark x1="60499" y1="7682" x2="74007" y2="16645"/>
                        <a14:foregroundMark x1="74007" y1="16645" x2="74234" y2="19078"/>
                        <a14:foregroundMark x1="31669" y1="23175" x2="11464" y2="28297"/>
                        <a14:foregroundMark x1="11464" y1="28297" x2="27696" y2="25352"/>
                        <a14:foregroundMark x1="27696" y1="25352" x2="36776" y2="19078"/>
                        <a14:foregroundMark x1="32123" y1="16901" x2="21339" y2="30474"/>
                        <a14:foregroundMark x1="21339" y1="30474" x2="51532" y2="21255"/>
                        <a14:foregroundMark x1="51532" y1="21255" x2="35301" y2="23175"/>
                        <a14:foregroundMark x1="35301" y1="23175" x2="66288" y2="15109"/>
                        <a14:foregroundMark x1="66288" y1="15109" x2="58002" y2="20102"/>
                        <a14:foregroundMark x1="67764" y1="25864" x2="81498" y2="30218"/>
                        <a14:foregroundMark x1="81498" y1="30218" x2="72418" y2="15749"/>
                        <a14:foregroundMark x1="72418" y1="15749" x2="59364" y2="7170"/>
                        <a14:foregroundMark x1="59364" y1="7170" x2="43927" y2="7682"/>
                        <a14:foregroundMark x1="43927" y1="7682" x2="29285" y2="14853"/>
                        <a14:foregroundMark x1="29285" y1="14853" x2="18729" y2="25352"/>
                        <a14:foregroundMark x1="66856" y1="19590" x2="66856" y2="26889"/>
                        <a14:foregroundMark x1="35414" y1="94878" x2="49943" y2="94110"/>
                        <a14:foregroundMark x1="49943" y1="94110" x2="51078" y2="92702"/>
                        <a14:foregroundMark x1="77526" y1="80538" x2="52213" y2="99104"/>
                        <a14:foregroundMark x1="52213" y1="99104" x2="65153" y2="90141"/>
                        <a14:foregroundMark x1="65153" y1="90141" x2="51078" y2="97695"/>
                        <a14:foregroundMark x1="51078" y1="97695" x2="51873" y2="94238"/>
                        <a14:foregroundMark x1="60726" y1="95519" x2="85585" y2="76056"/>
                        <a14:foregroundMark x1="85585" y1="76056" x2="75823" y2="84379"/>
                        <a14:foregroundMark x1="83201" y1="51344" x2="83541" y2="67734"/>
                        <a14:foregroundMark x1="83541" y1="67734" x2="86606" y2="50960"/>
                        <a14:foregroundMark x1="86606" y1="50960" x2="85812" y2="48784"/>
                        <a14:foregroundMark x1="80704" y1="49040" x2="81271" y2="65429"/>
                        <a14:foregroundMark x1="81498" y1="70807" x2="80704" y2="64149"/>
                        <a14:foregroundMark x1="80363" y1="38156" x2="77526" y2="53905"/>
                        <a14:foregroundMark x1="80704" y1="37516" x2="80363" y2="49424"/>
                        <a14:foregroundMark x1="75482" y1="32650" x2="75482" y2="32650"/>
                        <a14:foregroundMark x1="78434" y1="35211" x2="75482" y2="31370"/>
                        <a14:foregroundMark x1="60499" y1="26633" x2="45970" y2="28553"/>
                        <a14:foregroundMark x1="45970" y1="28553" x2="60272" y2="23303"/>
                        <a14:foregroundMark x1="60272" y1="23303" x2="60499" y2="23303"/>
                        <a14:foregroundMark x1="49376" y1="24072" x2="43700" y2="25992"/>
                        <a14:foregroundMark x1="30874" y1="30474" x2="19750" y2="35851"/>
                        <a14:foregroundMark x1="18956" y1="35851" x2="19183" y2="53265"/>
                        <a14:foregroundMark x1="19523" y1="62228" x2="22020" y2="71191"/>
                        <a14:foregroundMark x1="38025" y1="85915" x2="24631" y2="77593"/>
                        <a14:foregroundMark x1="24631" y1="77593" x2="23496" y2="74136"/>
                        <a14:foregroundMark x1="43927" y1="87836" x2="34279" y2="83739"/>
                        <a14:foregroundMark x1="24291" y1="77593" x2="20658" y2="63764"/>
                        <a14:foregroundMark x1="18956" y1="66709" x2="22361" y2="75416"/>
                        <a14:foregroundMark x1="22361" y1="76953" x2="22588" y2="65685"/>
                        <a14:foregroundMark x1="20318" y1="70551" x2="23156" y2="77337"/>
                        <a14:foregroundMark x1="19523" y1="70807" x2="20658" y2="75672"/>
                        <a14:foregroundMark x1="57889" y1="70807" x2="40863" y2="71447"/>
                        <a14:foregroundMark x1="28831" y1="56722" x2="42338" y2="50064"/>
                        <a14:foregroundMark x1="42338" y1="50064" x2="29966" y2="41613"/>
                        <a14:foregroundMark x1="29966" y1="41613" x2="29966" y2="41613"/>
                        <a14:foregroundMark x1="91714" y1="58643" x2="92281" y2="57746"/>
                        <a14:foregroundMark x1="93984" y1="55826" x2="91714" y2="52241"/>
                        <a14:foregroundMark x1="91487" y1="60948" x2="97162" y2="45967"/>
                        <a14:foregroundMark x1="97162" y1="45967" x2="93417" y2="59923"/>
                        <a14:foregroundMark x1="97730" y1="49424" x2="97730" y2="48784"/>
                        <a14:foregroundMark x1="96822" y1="42638" x2="98297" y2="43278"/>
                        <a14:foregroundMark x1="91714" y1="48399" x2="88195" y2="32778"/>
                        <a14:foregroundMark x1="88195" y1="32778" x2="81271" y2="20743"/>
                        <a14:foregroundMark x1="80136" y1="21383" x2="68672" y2="11268"/>
                        <a14:foregroundMark x1="68672" y1="11268" x2="54938" y2="5762"/>
                        <a14:foregroundMark x1="54938" y1="5762" x2="49603" y2="5378"/>
                        <a14:foregroundMark x1="80136" y1="18566" x2="68899" y2="7810"/>
                        <a14:foregroundMark x1="68899" y1="7810" x2="62429" y2="4738"/>
                        <a14:foregroundMark x1="50738" y1="3201" x2="22815" y2="14981"/>
                        <a14:foregroundMark x1="22815" y1="14981" x2="16686" y2="21767"/>
                        <a14:foregroundMark x1="3859" y1="45198" x2="9535" y2="54802"/>
                        <a14:foregroundMark x1="59024" y1="31370" x2="48468" y2="57106"/>
                        <a14:foregroundMark x1="66402" y1="63124" x2="60499" y2="77849"/>
                        <a14:foregroundMark x1="60499" y1="77849" x2="53348" y2="80154"/>
                        <a14:backgroundMark x1="11691" y1="8067" x2="11691" y2="8067"/>
                        <a14:backgroundMark x1="22815" y1="5506" x2="7378" y2="10755"/>
                        <a14:backgroundMark x1="7378" y1="10755" x2="3859" y2="18566"/>
                        <a14:backgroundMark x1="78434" y1="4994" x2="91373" y2="17542"/>
                        <a14:backgroundMark x1="91373" y1="17542" x2="92281" y2="20615"/>
                      </a14:backgroundRemoval>
                    </a14:imgEffect>
                  </a14:imgLayer>
                </a14:imgProps>
              </a:ext>
            </a:extLst>
          </a:blip>
          <a:stretch>
            <a:fillRect/>
          </a:stretch>
        </p:blipFill>
        <p:spPr>
          <a:xfrm>
            <a:off x="9129648" y="1185609"/>
            <a:ext cx="2790209" cy="2473500"/>
          </a:xfrm>
          <a:prstGeom prst="rect">
            <a:avLst/>
          </a:prstGeom>
        </p:spPr>
      </p:pic>
      <p:sp>
        <p:nvSpPr>
          <p:cNvPr id="6" name="pole tekstowe 5">
            <a:extLst>
              <a:ext uri="{FF2B5EF4-FFF2-40B4-BE49-F238E27FC236}">
                <a16:creationId xmlns:a16="http://schemas.microsoft.com/office/drawing/2014/main" id="{B247D590-A01C-43D4-9D99-2BFD3B6BAD3A}"/>
              </a:ext>
            </a:extLst>
          </p:cNvPr>
          <p:cNvSpPr txBox="1"/>
          <p:nvPr/>
        </p:nvSpPr>
        <p:spPr>
          <a:xfrm>
            <a:off x="123822" y="2928874"/>
            <a:ext cx="813730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Instalacja w lokalnym środowisku</a:t>
            </a:r>
          </a:p>
        </p:txBody>
      </p:sp>
      <p:sp>
        <p:nvSpPr>
          <p:cNvPr id="7" name="pole tekstowe 6">
            <a:extLst>
              <a:ext uri="{FF2B5EF4-FFF2-40B4-BE49-F238E27FC236}">
                <a16:creationId xmlns:a16="http://schemas.microsoft.com/office/drawing/2014/main" id="{B401DD0C-F2AE-48AF-8693-1F3D3CC3CB3E}"/>
              </a:ext>
            </a:extLst>
          </p:cNvPr>
          <p:cNvSpPr txBox="1"/>
          <p:nvPr/>
        </p:nvSpPr>
        <p:spPr>
          <a:xfrm>
            <a:off x="123822" y="3736538"/>
            <a:ext cx="5126588"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Newman do instalacji wymaga Node.js i </a:t>
            </a:r>
            <a:r>
              <a:rPr lang="pl-PL" dirty="0" err="1">
                <a:solidFill>
                  <a:srgbClr val="F8F8F8"/>
                </a:solidFill>
                <a:latin typeface="Roboto Medium" panose="02000000000000000000" pitchFamily="2" charset="0"/>
                <a:ea typeface="Roboto Medium" panose="02000000000000000000" pitchFamily="2" charset="0"/>
              </a:rPr>
              <a:t>npm</a:t>
            </a:r>
            <a:r>
              <a:rPr lang="pl-PL" dirty="0">
                <a:solidFill>
                  <a:srgbClr val="F8F8F8"/>
                </a:solidFill>
                <a:latin typeface="Roboto Medium" panose="02000000000000000000" pitchFamily="2" charset="0"/>
                <a:ea typeface="Roboto Medium" panose="02000000000000000000" pitchFamily="2" charset="0"/>
              </a:rPr>
              <a:t>.</a:t>
            </a:r>
          </a:p>
        </p:txBody>
      </p:sp>
      <p:pic>
        <p:nvPicPr>
          <p:cNvPr id="8" name="Obraz 7">
            <a:extLst>
              <a:ext uri="{FF2B5EF4-FFF2-40B4-BE49-F238E27FC236}">
                <a16:creationId xmlns:a16="http://schemas.microsoft.com/office/drawing/2014/main" id="{B3E3693F-059B-46F7-88DC-7FF117A80A41}"/>
              </a:ext>
            </a:extLst>
          </p:cNvPr>
          <p:cNvPicPr>
            <a:picLocks noChangeAspect="1"/>
          </p:cNvPicPr>
          <p:nvPr/>
        </p:nvPicPr>
        <p:blipFill>
          <a:blip r:embed="rId6"/>
          <a:stretch>
            <a:fillRect/>
          </a:stretch>
        </p:blipFill>
        <p:spPr>
          <a:xfrm>
            <a:off x="5023501" y="3683079"/>
            <a:ext cx="2447925" cy="47625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9" name="pole tekstowe 8">
            <a:extLst>
              <a:ext uri="{FF2B5EF4-FFF2-40B4-BE49-F238E27FC236}">
                <a16:creationId xmlns:a16="http://schemas.microsoft.com/office/drawing/2014/main" id="{4C0BF3B6-AFC4-4003-A570-27E23D1C600C}"/>
              </a:ext>
            </a:extLst>
          </p:cNvPr>
          <p:cNvSpPr txBox="1"/>
          <p:nvPr/>
        </p:nvSpPr>
        <p:spPr>
          <a:xfrm>
            <a:off x="123821" y="4317065"/>
            <a:ext cx="6606587"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Lepsza alternatywa - Docker</a:t>
            </a:r>
          </a:p>
        </p:txBody>
      </p:sp>
      <p:pic>
        <p:nvPicPr>
          <p:cNvPr id="1026" name="Picture 2" descr="newman-docker logo">
            <a:extLst>
              <a:ext uri="{FF2B5EF4-FFF2-40B4-BE49-F238E27FC236}">
                <a16:creationId xmlns:a16="http://schemas.microsoft.com/office/drawing/2014/main" id="{30B71BA3-1DCD-47CC-A4AF-3FDD0B2404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34" t="4917" r="11004" b="6062"/>
          <a:stretch/>
        </p:blipFill>
        <p:spPr bwMode="auto">
          <a:xfrm>
            <a:off x="7635618" y="4022644"/>
            <a:ext cx="4380614" cy="22854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Obraz 9">
            <a:extLst>
              <a:ext uri="{FF2B5EF4-FFF2-40B4-BE49-F238E27FC236}">
                <a16:creationId xmlns:a16="http://schemas.microsoft.com/office/drawing/2014/main" id="{ACDA0D48-2E80-4291-B654-772E573F4CF4}"/>
              </a:ext>
            </a:extLst>
          </p:cNvPr>
          <p:cNvPicPr>
            <a:picLocks noChangeAspect="1"/>
          </p:cNvPicPr>
          <p:nvPr/>
        </p:nvPicPr>
        <p:blipFill>
          <a:blip r:embed="rId8">
            <a:duotone>
              <a:prstClr val="black"/>
              <a:srgbClr val="D9C3A5">
                <a:tint val="50000"/>
                <a:satMod val="180000"/>
              </a:srgbClr>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75768" y="5043464"/>
            <a:ext cx="7191215" cy="452278"/>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2" name="pole tekstowe 11">
            <a:extLst>
              <a:ext uri="{FF2B5EF4-FFF2-40B4-BE49-F238E27FC236}">
                <a16:creationId xmlns:a16="http://schemas.microsoft.com/office/drawing/2014/main" id="{43872C40-F0BD-4AA6-BA80-58EFFFEAC649}"/>
              </a:ext>
            </a:extLst>
          </p:cNvPr>
          <p:cNvSpPr txBox="1"/>
          <p:nvPr/>
        </p:nvSpPr>
        <p:spPr>
          <a:xfrm>
            <a:off x="123822" y="5656176"/>
            <a:ext cx="734760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Jeśli mielibyśmy instalować Node.js tylko w celu instalacji Newmana, to zamiast zaśmiecać sobie lokalne środowisko lepiej użyć </a:t>
            </a:r>
            <a:r>
              <a:rPr lang="pl-PL" dirty="0" err="1">
                <a:solidFill>
                  <a:srgbClr val="F8F8F8"/>
                </a:solidFill>
                <a:latin typeface="Roboto Medium" panose="02000000000000000000" pitchFamily="2" charset="0"/>
                <a:ea typeface="Roboto Medium" panose="02000000000000000000" pitchFamily="2" charset="0"/>
              </a:rPr>
              <a:t>Dockera</a:t>
            </a:r>
            <a:r>
              <a:rPr lang="pl-PL" dirty="0">
                <a:solidFill>
                  <a:srgbClr val="F8F8F8"/>
                </a:solidFill>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3777623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sp>
        <p:nvSpPr>
          <p:cNvPr id="3" name="pole tekstowe 2">
            <a:extLst>
              <a:ext uri="{FF2B5EF4-FFF2-40B4-BE49-F238E27FC236}">
                <a16:creationId xmlns:a16="http://schemas.microsoft.com/office/drawing/2014/main" id="{6C83DBE2-BE9A-4EE4-8F4C-EF9EAA61BE1C}"/>
              </a:ext>
            </a:extLst>
          </p:cNvPr>
          <p:cNvSpPr txBox="1"/>
          <p:nvPr/>
        </p:nvSpPr>
        <p:spPr>
          <a:xfrm>
            <a:off x="123821" y="1185609"/>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uruchomienie kolekcji z danymi z pliku CSV</a:t>
            </a:r>
          </a:p>
        </p:txBody>
      </p:sp>
      <p:sp>
        <p:nvSpPr>
          <p:cNvPr id="13" name="pole tekstowe 12">
            <a:extLst>
              <a:ext uri="{FF2B5EF4-FFF2-40B4-BE49-F238E27FC236}">
                <a16:creationId xmlns:a16="http://schemas.microsoft.com/office/drawing/2014/main" id="{94B0696D-BC49-40F0-A3E6-0E9DD3ECE8CC}"/>
              </a:ext>
            </a:extLst>
          </p:cNvPr>
          <p:cNvSpPr txBox="1"/>
          <p:nvPr/>
        </p:nvSpPr>
        <p:spPr>
          <a:xfrm>
            <a:off x="123820" y="2567118"/>
            <a:ext cx="1185907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Newman – dane pobrane z arkusza Google </a:t>
            </a:r>
            <a:r>
              <a:rPr lang="pl-PL" sz="3600" dirty="0" err="1">
                <a:solidFill>
                  <a:srgbClr val="F8F8F8"/>
                </a:solidFill>
                <a:latin typeface="Roboto Medium" panose="02000000000000000000" pitchFamily="2" charset="0"/>
                <a:ea typeface="Roboto Medium" panose="02000000000000000000" pitchFamily="2" charset="0"/>
              </a:rPr>
              <a:t>Spreadsheet</a:t>
            </a:r>
            <a:endParaRPr lang="pl-PL" sz="3600" dirty="0">
              <a:solidFill>
                <a:srgbClr val="F8F8F8"/>
              </a:solidFill>
              <a:latin typeface="Roboto Medium" panose="02000000000000000000" pitchFamily="2" charset="0"/>
              <a:ea typeface="Roboto Medium" panose="02000000000000000000" pitchFamily="2" charset="0"/>
            </a:endParaRPr>
          </a:p>
        </p:txBody>
      </p:sp>
      <p:sp>
        <p:nvSpPr>
          <p:cNvPr id="11" name="pole tekstowe 10">
            <a:extLst>
              <a:ext uri="{FF2B5EF4-FFF2-40B4-BE49-F238E27FC236}">
                <a16:creationId xmlns:a16="http://schemas.microsoft.com/office/drawing/2014/main" id="{7C8F6661-8A9B-4B0D-9678-8A5B926D0CB7}"/>
              </a:ext>
            </a:extLst>
          </p:cNvPr>
          <p:cNvSpPr txBox="1"/>
          <p:nvPr/>
        </p:nvSpPr>
        <p:spPr>
          <a:xfrm>
            <a:off x="175768" y="1959442"/>
            <a:ext cx="7447776" cy="338554"/>
          </a:xfrm>
          <a:prstGeom prst="rect">
            <a:avLst/>
          </a:prstGeom>
          <a:noFill/>
          <a:ln>
            <a:solidFill>
              <a:srgbClr val="F36B3A"/>
            </a:solidFill>
          </a:ln>
        </p:spPr>
        <p:txBody>
          <a:bodyPr wrap="square" rtlCol="0">
            <a:spAutoFit/>
          </a:bodyPr>
          <a:lstStyle/>
          <a:p>
            <a:r>
              <a:rPr lang="pl-PL" sz="1600" dirty="0">
                <a:solidFill>
                  <a:schemeClr val="bg1"/>
                </a:solidFill>
                <a:latin typeface="Roboto Mono" pitchFamily="2" charset="0"/>
                <a:ea typeface="Roboto Mono" pitchFamily="2" charset="0"/>
              </a:rPr>
              <a:t>run ”{</a:t>
            </a:r>
            <a:r>
              <a:rPr lang="pl-PL" sz="1600" dirty="0" err="1">
                <a:solidFill>
                  <a:schemeClr val="bg1"/>
                </a:solidFill>
                <a:latin typeface="Roboto Mono" pitchFamily="2" charset="0"/>
                <a:ea typeface="Roboto Mono" pitchFamily="2" charset="0"/>
              </a:rPr>
              <a:t>plik_kolekcji.json</a:t>
            </a:r>
            <a:r>
              <a:rPr lang="pl-PL" sz="1600" dirty="0">
                <a:solidFill>
                  <a:schemeClr val="bg1"/>
                </a:solidFill>
                <a:latin typeface="Roboto Mono" pitchFamily="2" charset="0"/>
                <a:ea typeface="Roboto Mono" pitchFamily="2" charset="0"/>
              </a:rPr>
              <a:t>}” --</a:t>
            </a:r>
            <a:r>
              <a:rPr lang="pl-PL" sz="1600" dirty="0" err="1">
                <a:solidFill>
                  <a:schemeClr val="bg1"/>
                </a:solidFill>
                <a:latin typeface="Roboto Mono" pitchFamily="2" charset="0"/>
                <a:ea typeface="Roboto Mono" pitchFamily="2" charset="0"/>
              </a:rPr>
              <a:t>iteration</a:t>
            </a:r>
            <a:r>
              <a:rPr lang="pl-PL" sz="1600" dirty="0">
                <a:solidFill>
                  <a:schemeClr val="bg1"/>
                </a:solidFill>
                <a:latin typeface="Roboto Mono" pitchFamily="2" charset="0"/>
                <a:ea typeface="Roboto Mono" pitchFamily="2" charset="0"/>
              </a:rPr>
              <a:t>-data ”{plik.csv}”</a:t>
            </a:r>
            <a:endParaRPr lang="pl-PL" sz="1600" dirty="0"/>
          </a:p>
        </p:txBody>
      </p:sp>
      <p:pic>
        <p:nvPicPr>
          <p:cNvPr id="4" name="Obraz 3">
            <a:extLst>
              <a:ext uri="{FF2B5EF4-FFF2-40B4-BE49-F238E27FC236}">
                <a16:creationId xmlns:a16="http://schemas.microsoft.com/office/drawing/2014/main" id="{42B69EFE-349E-4C33-A680-099997ABDE0E}"/>
              </a:ext>
            </a:extLst>
          </p:cNvPr>
          <p:cNvPicPr>
            <a:picLocks noChangeAspect="1"/>
          </p:cNvPicPr>
          <p:nvPr/>
        </p:nvPicPr>
        <p:blipFill>
          <a:blip r:embed="rId4"/>
          <a:stretch>
            <a:fillRect/>
          </a:stretch>
        </p:blipFill>
        <p:spPr>
          <a:xfrm>
            <a:off x="4692559" y="3471940"/>
            <a:ext cx="7042846" cy="2763859"/>
          </a:xfrm>
          <a:prstGeom prst="rect">
            <a:avLst/>
          </a:prstGeom>
        </p:spPr>
      </p:pic>
      <p:sp>
        <p:nvSpPr>
          <p:cNvPr id="8" name="pole tekstowe 7">
            <a:extLst>
              <a:ext uri="{FF2B5EF4-FFF2-40B4-BE49-F238E27FC236}">
                <a16:creationId xmlns:a16="http://schemas.microsoft.com/office/drawing/2014/main" id="{4D33C276-9BBB-42F4-8C21-AF9933E70209}"/>
              </a:ext>
            </a:extLst>
          </p:cNvPr>
          <p:cNvSpPr txBox="1"/>
          <p:nvPr/>
        </p:nvSpPr>
        <p:spPr>
          <a:xfrm>
            <a:off x="175768" y="3471940"/>
            <a:ext cx="4161099" cy="2585323"/>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Plik CSV w powyższym poleceniu możemy zastąpić linkiem do eksportu arkusza Google </a:t>
            </a:r>
            <a:r>
              <a:rPr lang="pl-PL" dirty="0" err="1">
                <a:solidFill>
                  <a:srgbClr val="F8F8F8"/>
                </a:solidFill>
                <a:latin typeface="Roboto Medium" panose="02000000000000000000" pitchFamily="2" charset="0"/>
                <a:ea typeface="Roboto Medium" panose="02000000000000000000" pitchFamily="2" charset="0"/>
              </a:rPr>
              <a:t>Spreadsheet</a:t>
            </a:r>
            <a:r>
              <a:rPr lang="pl-PL" dirty="0">
                <a:solidFill>
                  <a:srgbClr val="F8F8F8"/>
                </a:solidFill>
                <a:latin typeface="Roboto Medium" panose="02000000000000000000" pitchFamily="2" charset="0"/>
                <a:ea typeface="Roboto Medium" panose="02000000000000000000" pitchFamily="2" charset="0"/>
              </a:rPr>
              <a:t> w formacie CSV. W tym celu należy otworzyć arkusz i skopiować środkowy fragment adresu URL arkusza, który jest identyfikatorem arkusza, a następnie wstawić go do linku poniżej.</a:t>
            </a:r>
          </a:p>
        </p:txBody>
      </p:sp>
    </p:spTree>
    <p:extLst>
      <p:ext uri="{BB962C8B-B14F-4D97-AF65-F5344CB8AC3E}">
        <p14:creationId xmlns:p14="http://schemas.microsoft.com/office/powerpoint/2010/main" val="265575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NEWMAN – PRZYKŁAD</a:t>
            </a:r>
          </a:p>
        </p:txBody>
      </p:sp>
      <p:pic>
        <p:nvPicPr>
          <p:cNvPr id="3" name="Newman">
            <a:hlinkClick r:id="" action="ppaction://media"/>
            <a:extLst>
              <a:ext uri="{FF2B5EF4-FFF2-40B4-BE49-F238E27FC236}">
                <a16:creationId xmlns:a16="http://schemas.microsoft.com/office/drawing/2014/main" id="{18B77E02-4E26-4446-A0BE-5FBBA8D08E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6814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VISUALIZER</a:t>
            </a:r>
          </a:p>
        </p:txBody>
      </p:sp>
      <p:pic>
        <p:nvPicPr>
          <p:cNvPr id="1026" name="Picture 2" descr="Postman API Visualizer illustration">
            <a:extLst>
              <a:ext uri="{FF2B5EF4-FFF2-40B4-BE49-F238E27FC236}">
                <a16:creationId xmlns:a16="http://schemas.microsoft.com/office/drawing/2014/main" id="{E7E7D87D-F8F6-42DB-BDB2-DD329BE0CF2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83" b="90017" l="10000" r="90000">
                        <a14:foregroundMark x1="51167" y1="18274" x2="51333" y2="18951"/>
                        <a14:foregroundMark x1="53833" y1="21997" x2="52417" y2="24873"/>
                        <a14:foregroundMark x1="30583" y1="28934" x2="30583" y2="30626"/>
                        <a14:foregroundMark x1="36667" y1="17428" x2="36667" y2="17428"/>
                        <a14:foregroundMark x1="62333" y1="19459" x2="62333" y2="19120"/>
                        <a14:foregroundMark x1="70833" y1="32318" x2="70833" y2="32318"/>
                        <a14:foregroundMark x1="46667" y1="28088" x2="48083" y2="28426"/>
                        <a14:foregroundMark x1="20250" y1="33164" x2="20250" y2="33164"/>
                        <a14:foregroundMark x1="34000" y1="85110" x2="34000" y2="85110"/>
                        <a14:foregroundMark x1="18333" y1="79695" x2="18333" y2="79695"/>
                        <a14:foregroundMark x1="23917" y1="71912" x2="23917" y2="71912"/>
                        <a14:foregroundMark x1="74333" y1="83080" x2="74333" y2="83080"/>
                        <a14:foregroundMark x1="75000" y1="81895" x2="74500" y2="82741"/>
                        <a14:foregroundMark x1="80917" y1="75635" x2="80917" y2="75635"/>
                        <a14:foregroundMark x1="68500" y1="73604" x2="68500" y2="73604"/>
                        <a14:foregroundMark x1="63000" y1="86294" x2="63000" y2="86294"/>
                        <a14:foregroundMark x1="77583" y1="23519" x2="77583" y2="23519"/>
                        <a14:foregroundMark x1="47333" y1="90017" x2="47333" y2="90017"/>
                        <a14:foregroundMark x1="72333" y1="66497" x2="72333" y2="66497"/>
                        <a14:foregroundMark x1="69833" y1="66836" x2="69833" y2="66836"/>
                        <a14:foregroundMark x1="80667" y1="65821" x2="80667" y2="65821"/>
                        <a14:foregroundMark x1="82667" y1="66497" x2="82083" y2="66836"/>
                        <a14:foregroundMark x1="67583" y1="63959" x2="68083" y2="64975"/>
                        <a14:foregroundMark x1="16167" y1="65821" x2="18583" y2="65313"/>
                        <a14:foregroundMark x1="14083" y1="64129" x2="14917" y2="64805"/>
                        <a14:foregroundMark x1="62750" y1="86802" x2="62750" y2="86294"/>
                        <a14:backgroundMark x1="32583" y1="60406" x2="32667" y2="61591"/>
                      </a14:backgroundRemoval>
                    </a14:imgEffect>
                  </a14:imgLayer>
                </a14:imgProps>
              </a:ext>
              <a:ext uri="{28A0092B-C50C-407E-A947-70E740481C1C}">
                <a14:useLocalDpi xmlns:a14="http://schemas.microsoft.com/office/drawing/2010/main" val="0"/>
              </a:ext>
            </a:extLst>
          </a:blip>
          <a:srcRect/>
          <a:stretch>
            <a:fillRect/>
          </a:stretch>
        </p:blipFill>
        <p:spPr bwMode="auto">
          <a:xfrm>
            <a:off x="5391934" y="1120977"/>
            <a:ext cx="7448942" cy="3668604"/>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08280C50-6724-4EF0-8EB9-377B9C8FD107}"/>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Wizualizacja danych</a:t>
            </a:r>
          </a:p>
        </p:txBody>
      </p:sp>
      <p:sp>
        <p:nvSpPr>
          <p:cNvPr id="6" name="pole tekstowe 5">
            <a:extLst>
              <a:ext uri="{FF2B5EF4-FFF2-40B4-BE49-F238E27FC236}">
                <a16:creationId xmlns:a16="http://schemas.microsoft.com/office/drawing/2014/main" id="{CC972942-B308-473C-822B-EA7C697041A4}"/>
              </a:ext>
            </a:extLst>
          </p:cNvPr>
          <p:cNvSpPr txBox="1"/>
          <p:nvPr/>
        </p:nvSpPr>
        <p:spPr>
          <a:xfrm>
            <a:off x="123823" y="2243832"/>
            <a:ext cx="5404617" cy="313932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a:t>
            </a:r>
            <a:r>
              <a:rPr lang="pl-PL" dirty="0" err="1">
                <a:solidFill>
                  <a:srgbClr val="F8F8F8"/>
                </a:solidFill>
                <a:latin typeface="Roboto Medium" panose="02000000000000000000" pitchFamily="2" charset="0"/>
                <a:ea typeface="Roboto Medium" panose="02000000000000000000" pitchFamily="2" charset="0"/>
              </a:rPr>
              <a:t>Visualizer</a:t>
            </a:r>
            <a:r>
              <a:rPr lang="pl-PL" dirty="0">
                <a:solidFill>
                  <a:srgbClr val="F8F8F8"/>
                </a:solidFill>
                <a:latin typeface="Roboto Medium" panose="02000000000000000000" pitchFamily="2" charset="0"/>
                <a:ea typeface="Roboto Medium" panose="02000000000000000000" pitchFamily="2" charset="0"/>
              </a:rPr>
              <a:t> jest nowym narzędziem, które pozwala przedstawić dane przychodzące z żądania w formie wizualnej przy pomocy szablonu HTLM, wzbogaconego </a:t>
            </a:r>
            <a:r>
              <a:rPr lang="pl-PL" dirty="0" err="1">
                <a:solidFill>
                  <a:srgbClr val="F8F8F8"/>
                </a:solidFill>
                <a:latin typeface="Roboto Medium" panose="02000000000000000000" pitchFamily="2" charset="0"/>
                <a:ea typeface="Roboto Medium" panose="02000000000000000000" pitchFamily="2" charset="0"/>
              </a:rPr>
              <a:t>CSSami</a:t>
            </a:r>
            <a:r>
              <a:rPr lang="pl-PL" dirty="0">
                <a:solidFill>
                  <a:srgbClr val="F8F8F8"/>
                </a:solidFill>
                <a:latin typeface="Roboto Medium" panose="02000000000000000000" pitchFamily="2" charset="0"/>
                <a:ea typeface="Roboto Medium" panose="02000000000000000000" pitchFamily="2" charset="0"/>
              </a:rPr>
              <a:t> i zasilonego </a:t>
            </a:r>
            <a:r>
              <a:rPr lang="pl-PL" dirty="0" err="1">
                <a:solidFill>
                  <a:srgbClr val="F8F8F8"/>
                </a:solidFill>
                <a:latin typeface="Roboto Medium" panose="02000000000000000000" pitchFamily="2" charset="0"/>
                <a:ea typeface="Roboto Medium" panose="02000000000000000000" pitchFamily="2" charset="0"/>
              </a:rPr>
              <a:t>javascrptem</a:t>
            </a:r>
            <a:r>
              <a:rPr lang="pl-PL" dirty="0">
                <a:solidFill>
                  <a:srgbClr val="F8F8F8"/>
                </a:solidFill>
                <a:latin typeface="Roboto Medium" panose="02000000000000000000" pitchFamily="2" charset="0"/>
                <a:ea typeface="Roboto Medium" panose="02000000000000000000" pitchFamily="2" charset="0"/>
              </a:rPr>
              <a:t>.</a:t>
            </a:r>
          </a:p>
          <a:p>
            <a:pPr algn="just"/>
            <a:endParaRPr lang="pl-PL" dirty="0">
              <a:solidFill>
                <a:srgbClr val="F8F8F8"/>
              </a:solidFill>
              <a:latin typeface="Roboto Medium" panose="02000000000000000000" pitchFamily="2" charset="0"/>
              <a:ea typeface="Roboto Medium" panose="02000000000000000000" pitchFamily="2" charset="0"/>
            </a:endParaRPr>
          </a:p>
          <a:p>
            <a:pPr algn="just"/>
            <a:r>
              <a:rPr lang="pl-PL" dirty="0" err="1">
                <a:solidFill>
                  <a:srgbClr val="F8F8F8"/>
                </a:solidFill>
                <a:latin typeface="Roboto Medium" panose="02000000000000000000" pitchFamily="2" charset="0"/>
                <a:ea typeface="Roboto Medium" panose="02000000000000000000" pitchFamily="2" charset="0"/>
              </a:rPr>
              <a:t>Rozudowane</a:t>
            </a:r>
            <a:r>
              <a:rPr lang="pl-PL" dirty="0">
                <a:solidFill>
                  <a:srgbClr val="F8F8F8"/>
                </a:solidFill>
                <a:latin typeface="Roboto Medium" panose="02000000000000000000" pitchFamily="2" charset="0"/>
                <a:ea typeface="Roboto Medium" panose="02000000000000000000" pitchFamily="2" charset="0"/>
              </a:rPr>
              <a:t> obiekty JSON oraz wieloelementowe kolekcje sprawiają, że oglądając odpowiedzi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w sposób tradycyjny często mamy problemy z szybką i prawidłową interpretacją danych. Wizualizacja ma za zadanie ułatwić analizę danych.</a:t>
            </a:r>
          </a:p>
        </p:txBody>
      </p:sp>
      <p:pic>
        <p:nvPicPr>
          <p:cNvPr id="3" name="Obraz 2">
            <a:extLst>
              <a:ext uri="{FF2B5EF4-FFF2-40B4-BE49-F238E27FC236}">
                <a16:creationId xmlns:a16="http://schemas.microsoft.com/office/drawing/2014/main" id="{BAD63996-BC0E-473B-A84A-005B5B61DA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48" b="89950" l="7407" r="93004">
                        <a14:foregroundMark x1="40741" y1="30151" x2="40123" y2="44724"/>
                        <a14:foregroundMark x1="8436" y1="54774" x2="7613" y2="38191"/>
                        <a14:foregroundMark x1="93004" y1="73869" x2="93004" y2="68844"/>
                        <a14:foregroundMark x1="77160" y1="46231" x2="75103" y2="59296"/>
                        <a14:foregroundMark x1="75720" y1="17588" x2="75720" y2="17588"/>
                      </a14:backgroundRemoval>
                    </a14:imgEffect>
                  </a14:imgLayer>
                </a14:imgProps>
              </a:ext>
            </a:extLst>
          </a:blip>
          <a:stretch>
            <a:fillRect/>
          </a:stretch>
        </p:blipFill>
        <p:spPr>
          <a:xfrm>
            <a:off x="3453853" y="5529235"/>
            <a:ext cx="1707561" cy="699187"/>
          </a:xfrm>
          <a:prstGeom prst="rect">
            <a:avLst/>
          </a:prstGeom>
        </p:spPr>
      </p:pic>
      <p:grpSp>
        <p:nvGrpSpPr>
          <p:cNvPr id="12" name="Grupa 11">
            <a:extLst>
              <a:ext uri="{FF2B5EF4-FFF2-40B4-BE49-F238E27FC236}">
                <a16:creationId xmlns:a16="http://schemas.microsoft.com/office/drawing/2014/main" id="{C152ADFB-4273-4B71-AF1F-8284924CB9F9}"/>
              </a:ext>
            </a:extLst>
          </p:cNvPr>
          <p:cNvGrpSpPr/>
          <p:nvPr/>
        </p:nvGrpSpPr>
        <p:grpSpPr>
          <a:xfrm>
            <a:off x="5743941" y="4491801"/>
            <a:ext cx="1276350" cy="1782703"/>
            <a:chOff x="10458450" y="4409836"/>
            <a:chExt cx="1276350" cy="1782703"/>
          </a:xfrm>
        </p:grpSpPr>
        <p:pic>
          <p:nvPicPr>
            <p:cNvPr id="7" name="Obraz 6">
              <a:extLst>
                <a:ext uri="{FF2B5EF4-FFF2-40B4-BE49-F238E27FC236}">
                  <a16:creationId xmlns:a16="http://schemas.microsoft.com/office/drawing/2014/main" id="{BB007E14-BF20-4E59-AEFB-F3D47083B8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72674" y1="32461" x2="38953" y2="33508"/>
                          <a14:foregroundMark x1="67442" y1="28796" x2="44767" y2="25131"/>
                          <a14:foregroundMark x1="31977" y1="28796" x2="21512" y2="34031"/>
                          <a14:foregroundMark x1="36047" y1="30366" x2="36047" y2="30366"/>
                          <a14:foregroundMark x1="36628" y1="30366" x2="36628" y2="30366"/>
                          <a14:foregroundMark x1="36628" y1="30366" x2="36628" y2="30366"/>
                          <a14:foregroundMark x1="36628" y1="28272" x2="37791" y2="32984"/>
                          <a14:foregroundMark x1="83721" y1="31414" x2="53488" y2="14660"/>
                          <a14:foregroundMark x1="68023" y1="20419" x2="68023" y2="20419"/>
                          <a14:foregroundMark x1="77326" y1="25131" x2="77326" y2="25131"/>
                          <a14:foregroundMark x1="84884" y1="29843" x2="84884" y2="29843"/>
                          <a14:foregroundMark x1="88372" y1="31937" x2="88372" y2="31937"/>
                          <a14:foregroundMark x1="87209" y1="40314" x2="86047" y2="48168"/>
                          <a14:foregroundMark x1="87791" y1="50785" x2="86628" y2="61257"/>
                          <a14:foregroundMark x1="87209" y1="64398" x2="87209" y2="70157"/>
                          <a14:foregroundMark x1="13372" y1="37173" x2="12791" y2="54974"/>
                          <a14:foregroundMark x1="13953" y1="56021" x2="16279" y2="68063"/>
                          <a14:foregroundMark x1="41279" y1="83246" x2="13953" y2="66492"/>
                          <a14:foregroundMark x1="40116" y1="84293" x2="65116" y2="80105"/>
                          <a14:foregroundMark x1="86047" y1="70681" x2="70930" y2="76963"/>
                        </a14:backgroundRemoval>
                      </a14:imgEffect>
                    </a14:imgLayer>
                  </a14:imgProps>
                </a:ext>
              </a:extLst>
            </a:blip>
            <a:stretch>
              <a:fillRect/>
            </a:stretch>
          </p:blipFill>
          <p:spPr>
            <a:xfrm>
              <a:off x="10458450" y="4409836"/>
              <a:ext cx="1276350" cy="1417342"/>
            </a:xfrm>
            <a:prstGeom prst="rect">
              <a:avLst/>
            </a:prstGeom>
          </p:spPr>
        </p:pic>
        <p:pic>
          <p:nvPicPr>
            <p:cNvPr id="8" name="Obraz 7">
              <a:extLst>
                <a:ext uri="{FF2B5EF4-FFF2-40B4-BE49-F238E27FC236}">
                  <a16:creationId xmlns:a16="http://schemas.microsoft.com/office/drawing/2014/main" id="{01FC3596-A47D-4BBD-BE82-381C1BB86F1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0044" y1="48611" x2="10044" y2="48611"/>
                          <a14:foregroundMark x1="47598" y1="54167" x2="47598" y2="54167"/>
                          <a14:foregroundMark x1="54148" y1="44444" x2="54148" y2="44444"/>
                          <a14:foregroundMark x1="63319" y1="47222" x2="63319" y2="47222"/>
                          <a14:foregroundMark x1="69869" y1="66667" x2="69869" y2="66667"/>
                          <a14:foregroundMark x1="76856" y1="58333" x2="76856" y2="58333"/>
                          <a14:foregroundMark x1="82096" y1="44444" x2="82096" y2="44444"/>
                          <a14:foregroundMark x1="76856" y1="27778" x2="76856" y2="27778"/>
                        </a14:backgroundRemoval>
                      </a14:imgEffect>
                    </a14:imgLayer>
                  </a14:imgProps>
                </a:ext>
              </a:extLst>
            </a:blip>
            <a:stretch>
              <a:fillRect/>
            </a:stretch>
          </p:blipFill>
          <p:spPr>
            <a:xfrm>
              <a:off x="10515600" y="5827178"/>
              <a:ext cx="1162049" cy="365361"/>
            </a:xfrm>
            <a:prstGeom prst="rect">
              <a:avLst/>
            </a:prstGeom>
          </p:spPr>
        </p:pic>
      </p:grpSp>
      <p:grpSp>
        <p:nvGrpSpPr>
          <p:cNvPr id="13" name="Grupa 12">
            <a:extLst>
              <a:ext uri="{FF2B5EF4-FFF2-40B4-BE49-F238E27FC236}">
                <a16:creationId xmlns:a16="http://schemas.microsoft.com/office/drawing/2014/main" id="{28EA6325-479A-43FA-9D6C-4CB3089BE53A}"/>
              </a:ext>
            </a:extLst>
          </p:cNvPr>
          <p:cNvGrpSpPr/>
          <p:nvPr/>
        </p:nvGrpSpPr>
        <p:grpSpPr>
          <a:xfrm>
            <a:off x="7353300" y="5200472"/>
            <a:ext cx="4773008" cy="795337"/>
            <a:chOff x="4962324" y="1172945"/>
            <a:chExt cx="4773008" cy="795337"/>
          </a:xfrm>
        </p:grpSpPr>
        <p:pic>
          <p:nvPicPr>
            <p:cNvPr id="10" name="Obraz 9">
              <a:extLst>
                <a:ext uri="{FF2B5EF4-FFF2-40B4-BE49-F238E27FC236}">
                  <a16:creationId xmlns:a16="http://schemas.microsoft.com/office/drawing/2014/main" id="{8160800D-6EF3-40E0-B654-ACA221586CF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639" b="89960" l="8922" r="89963">
                          <a14:foregroundMark x1="8922" y1="32932" x2="8922" y2="32932"/>
                        </a14:backgroundRemoval>
                      </a14:imgEffect>
                    </a14:imgLayer>
                  </a14:imgProps>
                </a:ext>
              </a:extLst>
            </a:blip>
            <a:stretch>
              <a:fillRect/>
            </a:stretch>
          </p:blipFill>
          <p:spPr>
            <a:xfrm>
              <a:off x="4962324" y="1172945"/>
              <a:ext cx="859219" cy="795337"/>
            </a:xfrm>
            <a:prstGeom prst="rect">
              <a:avLst/>
            </a:prstGeom>
          </p:spPr>
        </p:pic>
        <p:pic>
          <p:nvPicPr>
            <p:cNvPr id="11" name="Obraz 10">
              <a:extLst>
                <a:ext uri="{FF2B5EF4-FFF2-40B4-BE49-F238E27FC236}">
                  <a16:creationId xmlns:a16="http://schemas.microsoft.com/office/drawing/2014/main" id="{E67D8B62-352B-4883-8E93-5B40B3D0295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966" b="88966" l="5423" r="92625">
                          <a14:foregroundMark x1="52495" y1="51724" x2="52928" y2="51034"/>
                          <a14:foregroundMark x1="65618" y1="59310" x2="64967" y2="59310"/>
                          <a14:foregroundMark x1="85249" y1="50345" x2="85249" y2="51724"/>
                          <a14:foregroundMark x1="92733" y1="46897" x2="92733" y2="48276"/>
                          <a14:foregroundMark x1="40998" y1="49655" x2="41106" y2="50345"/>
                          <a14:foregroundMark x1="35683" y1="51724" x2="36443" y2="50345"/>
                          <a14:foregroundMark x1="26139" y1="57931" x2="26139" y2="60000"/>
                          <a14:foregroundMark x1="15835" y1="55172" x2="16161" y2="60000"/>
                          <a14:foregroundMark x1="10846" y1="50345" x2="10846" y2="53103"/>
                          <a14:foregroundMark x1="5423" y1="50345" x2="5640" y2="52414"/>
                        </a14:backgroundRemoval>
                      </a14:imgEffect>
                    </a14:imgLayer>
                  </a14:imgProps>
                </a:ext>
              </a:extLst>
            </a:blip>
            <a:stretch>
              <a:fillRect/>
            </a:stretch>
          </p:blipFill>
          <p:spPr>
            <a:xfrm>
              <a:off x="5725307" y="1287599"/>
              <a:ext cx="4010025" cy="630644"/>
            </a:xfrm>
            <a:prstGeom prst="rect">
              <a:avLst/>
            </a:prstGeom>
          </p:spPr>
        </p:pic>
      </p:grpSp>
    </p:spTree>
    <p:extLst>
      <p:ext uri="{BB962C8B-B14F-4D97-AF65-F5344CB8AC3E}">
        <p14:creationId xmlns:p14="http://schemas.microsoft.com/office/powerpoint/2010/main" val="1683729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pic>
        <p:nvPicPr>
          <p:cNvPr id="3" name="Visualizer - 2 examples">
            <a:hlinkClick r:id="" action="ppaction://media"/>
            <a:extLst>
              <a:ext uri="{FF2B5EF4-FFF2-40B4-BE49-F238E27FC236}">
                <a16:creationId xmlns:a16="http://schemas.microsoft.com/office/drawing/2014/main" id="{D07DFE1D-3529-475E-8695-0C4AE5FA694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8561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sp>
        <p:nvSpPr>
          <p:cNvPr id="3" name="pole tekstowe 2">
            <a:extLst>
              <a:ext uri="{FF2B5EF4-FFF2-40B4-BE49-F238E27FC236}">
                <a16:creationId xmlns:a16="http://schemas.microsoft.com/office/drawing/2014/main" id="{275E4C60-D2DA-4090-B4D4-D2B96FEA6D4F}"/>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Czym są mock serwery?</a:t>
            </a:r>
          </a:p>
        </p:txBody>
      </p:sp>
      <p:sp>
        <p:nvSpPr>
          <p:cNvPr id="4" name="pole tekstowe 3">
            <a:extLst>
              <a:ext uri="{FF2B5EF4-FFF2-40B4-BE49-F238E27FC236}">
                <a16:creationId xmlns:a16="http://schemas.microsoft.com/office/drawing/2014/main" id="{A06489AC-1659-42D2-BA2E-41824A51B62C}"/>
              </a:ext>
            </a:extLst>
          </p:cNvPr>
          <p:cNvSpPr txBox="1"/>
          <p:nvPr/>
        </p:nvSpPr>
        <p:spPr>
          <a:xfrm>
            <a:off x="123824" y="19533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Postman oferuje możliwość stworzenia serwera API, który dla naszej kolekcji żądań będzie wysyłać zdefiniowane przez nas odpowiedzi. Jest to przydatne we wczesnych etapach do projektowania API i dyskusji nad jego kształtem. Front-end deweloperzy mogą korzystać z takiego serwera do czasu powstania właściwego API. </a:t>
            </a:r>
          </a:p>
        </p:txBody>
      </p:sp>
      <p:sp>
        <p:nvSpPr>
          <p:cNvPr id="5" name="pole tekstowe 4">
            <a:extLst>
              <a:ext uri="{FF2B5EF4-FFF2-40B4-BE49-F238E27FC236}">
                <a16:creationId xmlns:a16="http://schemas.microsoft.com/office/drawing/2014/main" id="{B49262E3-EB0C-4481-A1D3-637A497FB893}"/>
              </a:ext>
            </a:extLst>
          </p:cNvPr>
          <p:cNvSpPr txBox="1"/>
          <p:nvPr/>
        </p:nvSpPr>
        <p:spPr>
          <a:xfrm>
            <a:off x="123824" y="3166580"/>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mock serwerów</a:t>
            </a:r>
          </a:p>
        </p:txBody>
      </p:sp>
      <p:sp>
        <p:nvSpPr>
          <p:cNvPr id="6" name="Prostokąt 5">
            <a:extLst>
              <a:ext uri="{FF2B5EF4-FFF2-40B4-BE49-F238E27FC236}">
                <a16:creationId xmlns:a16="http://schemas.microsoft.com/office/drawing/2014/main" id="{29D2B7D0-B23D-4BD0-824C-8442CDDCE66F}"/>
              </a:ext>
            </a:extLst>
          </p:cNvPr>
          <p:cNvSpPr/>
          <p:nvPr/>
        </p:nvSpPr>
        <p:spPr>
          <a:xfrm>
            <a:off x="239126" y="3981354"/>
            <a:ext cx="6998871" cy="646331"/>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Publiczne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Prywatne</a:t>
            </a:r>
          </a:p>
        </p:txBody>
      </p:sp>
      <p:sp>
        <p:nvSpPr>
          <p:cNvPr id="7" name="pole tekstowe 6">
            <a:extLst>
              <a:ext uri="{FF2B5EF4-FFF2-40B4-BE49-F238E27FC236}">
                <a16:creationId xmlns:a16="http://schemas.microsoft.com/office/drawing/2014/main" id="{B6B99038-FA42-4BB0-9E15-B46FD239829E}"/>
              </a:ext>
            </a:extLst>
          </p:cNvPr>
          <p:cNvSpPr txBox="1"/>
          <p:nvPr/>
        </p:nvSpPr>
        <p:spPr>
          <a:xfrm>
            <a:off x="209873" y="4954424"/>
            <a:ext cx="11772254"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Prywatne mock serwery wymagają wygenerowania klucza API, który musi być przekazywany w żądaniach do mock serwera w nagłówku: </a:t>
            </a:r>
            <a:r>
              <a:rPr lang="pl-PL" dirty="0">
                <a:solidFill>
                  <a:srgbClr val="F8F8F8"/>
                </a:solidFill>
                <a:latin typeface="Roboto Light" panose="02000000000000000000" pitchFamily="2" charset="0"/>
                <a:ea typeface="Roboto Light" panose="02000000000000000000" pitchFamily="2" charset="0"/>
              </a:rPr>
              <a:t>x-</a:t>
            </a:r>
            <a:r>
              <a:rPr lang="pl-PL" dirty="0" err="1">
                <a:solidFill>
                  <a:srgbClr val="F8F8F8"/>
                </a:solidFill>
                <a:latin typeface="Roboto Light" panose="02000000000000000000" pitchFamily="2" charset="0"/>
                <a:ea typeface="Roboto Light" panose="02000000000000000000" pitchFamily="2" charset="0"/>
              </a:rPr>
              <a:t>api</a:t>
            </a:r>
            <a:r>
              <a:rPr lang="pl-PL" dirty="0">
                <a:solidFill>
                  <a:srgbClr val="F8F8F8"/>
                </a:solidFill>
                <a:latin typeface="Roboto Light" panose="02000000000000000000" pitchFamily="2" charset="0"/>
                <a:ea typeface="Roboto Light" panose="02000000000000000000" pitchFamily="2" charset="0"/>
              </a:rPr>
              <a:t>-</a:t>
            </a:r>
            <a:r>
              <a:rPr lang="pl-PL" dirty="0" err="1">
                <a:solidFill>
                  <a:srgbClr val="F8F8F8"/>
                </a:solidFill>
                <a:latin typeface="Roboto Light" panose="02000000000000000000" pitchFamily="2" charset="0"/>
                <a:ea typeface="Roboto Light" panose="02000000000000000000" pitchFamily="2" charset="0"/>
              </a:rPr>
              <a:t>key</a:t>
            </a:r>
            <a:r>
              <a:rPr lang="pl-PL" dirty="0">
                <a:solidFill>
                  <a:srgbClr val="F8F8F8"/>
                </a:solidFill>
                <a:latin typeface="Roboto Light" panose="02000000000000000000" pitchFamily="2" charset="0"/>
                <a:ea typeface="Roboto Light" panose="02000000000000000000" pitchFamily="2" charset="0"/>
              </a:rPr>
              <a:t>. </a:t>
            </a:r>
            <a:r>
              <a:rPr lang="pl-PL" dirty="0">
                <a:solidFill>
                  <a:srgbClr val="F8F8F8"/>
                </a:solidFill>
                <a:latin typeface="Roboto Medium" panose="02000000000000000000" pitchFamily="2" charset="0"/>
                <a:ea typeface="Roboto Medium" panose="02000000000000000000" pitchFamily="2" charset="0"/>
              </a:rPr>
              <a:t>Publiczne serwery są dostępne dla wszystkich.</a:t>
            </a:r>
          </a:p>
        </p:txBody>
      </p:sp>
    </p:spTree>
    <p:extLst>
      <p:ext uri="{BB962C8B-B14F-4D97-AF65-F5344CB8AC3E}">
        <p14:creationId xmlns:p14="http://schemas.microsoft.com/office/powerpoint/2010/main" val="364458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C55CAA9-6342-400D-8934-DFB5C06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488" y="1450587"/>
            <a:ext cx="7431088" cy="4540637"/>
          </a:xfrm>
          <a:prstGeom prst="rect">
            <a:avLst/>
          </a:prstGeom>
        </p:spPr>
      </p:pic>
      <p:sp>
        <p:nvSpPr>
          <p:cNvPr id="5" name="pole tekstowe 4">
            <a:extLst>
              <a:ext uri="{FF2B5EF4-FFF2-40B4-BE49-F238E27FC236}">
                <a16:creationId xmlns:a16="http://schemas.microsoft.com/office/drawing/2014/main" id="{6AB65A34-7D50-4155-AEB7-6CA76EDFA46C}"/>
              </a:ext>
            </a:extLst>
          </p:cNvPr>
          <p:cNvSpPr txBox="1"/>
          <p:nvPr/>
        </p:nvSpPr>
        <p:spPr>
          <a:xfrm>
            <a:off x="352423" y="1453374"/>
            <a:ext cx="5192591"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Postman jako ekosystem pracy z API</a:t>
            </a:r>
          </a:p>
        </p:txBody>
      </p:sp>
      <p:pic>
        <p:nvPicPr>
          <p:cNvPr id="7" name="Obraz 6">
            <a:extLst>
              <a:ext uri="{FF2B5EF4-FFF2-40B4-BE49-F238E27FC236}">
                <a16:creationId xmlns:a16="http://schemas.microsoft.com/office/drawing/2014/main" id="{03591595-BCEA-4F81-B1CA-79A8C5979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4" y="3573709"/>
            <a:ext cx="266700" cy="261570"/>
          </a:xfrm>
          <a:prstGeom prst="rect">
            <a:avLst/>
          </a:prstGeom>
        </p:spPr>
      </p:pic>
      <p:pic>
        <p:nvPicPr>
          <p:cNvPr id="9" name="Obraz 8">
            <a:extLst>
              <a:ext uri="{FF2B5EF4-FFF2-40B4-BE49-F238E27FC236}">
                <a16:creationId xmlns:a16="http://schemas.microsoft.com/office/drawing/2014/main" id="{E250DA6C-5498-4A10-8318-79247206A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24" y="4186661"/>
            <a:ext cx="303277" cy="303277"/>
          </a:xfrm>
          <a:prstGeom prst="rect">
            <a:avLst/>
          </a:prstGeom>
        </p:spPr>
      </p:pic>
      <p:pic>
        <p:nvPicPr>
          <p:cNvPr id="11" name="Obraz 10">
            <a:extLst>
              <a:ext uri="{FF2B5EF4-FFF2-40B4-BE49-F238E27FC236}">
                <a16:creationId xmlns:a16="http://schemas.microsoft.com/office/drawing/2014/main" id="{8A700A10-C5F7-4D7C-94AD-8AB07BA13F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91" y="4863649"/>
            <a:ext cx="289942" cy="285858"/>
          </a:xfrm>
          <a:prstGeom prst="rect">
            <a:avLst/>
          </a:prstGeom>
        </p:spPr>
      </p:pic>
      <p:sp>
        <p:nvSpPr>
          <p:cNvPr id="12" name="pole tekstowe 11">
            <a:extLst>
              <a:ext uri="{FF2B5EF4-FFF2-40B4-BE49-F238E27FC236}">
                <a16:creationId xmlns:a16="http://schemas.microsoft.com/office/drawing/2014/main" id="{6019EFBD-9BC0-4E02-B386-6726618C5B9D}"/>
              </a:ext>
            </a:extLst>
          </p:cNvPr>
          <p:cNvSpPr txBox="1"/>
          <p:nvPr/>
        </p:nvSpPr>
        <p:spPr>
          <a:xfrm>
            <a:off x="899532" y="3519828"/>
            <a:ext cx="279435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Wygodny klient REST API</a:t>
            </a:r>
          </a:p>
        </p:txBody>
      </p:sp>
      <p:sp>
        <p:nvSpPr>
          <p:cNvPr id="13" name="pole tekstowe 12">
            <a:extLst>
              <a:ext uri="{FF2B5EF4-FFF2-40B4-BE49-F238E27FC236}">
                <a16:creationId xmlns:a16="http://schemas.microsoft.com/office/drawing/2014/main" id="{843FAFB4-0553-4394-B24C-814D9714ACB5}"/>
              </a:ext>
            </a:extLst>
          </p:cNvPr>
          <p:cNvSpPr txBox="1"/>
          <p:nvPr/>
        </p:nvSpPr>
        <p:spPr>
          <a:xfrm>
            <a:off x="899531" y="4153633"/>
            <a:ext cx="316625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Narzędzie projektowania API</a:t>
            </a:r>
          </a:p>
        </p:txBody>
      </p:sp>
      <p:sp>
        <p:nvSpPr>
          <p:cNvPr id="14" name="pole tekstowe 13">
            <a:extLst>
              <a:ext uri="{FF2B5EF4-FFF2-40B4-BE49-F238E27FC236}">
                <a16:creationId xmlns:a16="http://schemas.microsoft.com/office/drawing/2014/main" id="{10CDB2CF-1DB2-43BA-A380-61AA4C384891}"/>
              </a:ext>
            </a:extLst>
          </p:cNvPr>
          <p:cNvSpPr txBox="1"/>
          <p:nvPr/>
        </p:nvSpPr>
        <p:spPr>
          <a:xfrm>
            <a:off x="899531" y="4821912"/>
            <a:ext cx="2701381"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Testy automatyczne API</a:t>
            </a:r>
          </a:p>
        </p:txBody>
      </p:sp>
      <p:pic>
        <p:nvPicPr>
          <p:cNvPr id="16" name="Obraz 15">
            <a:extLst>
              <a:ext uri="{FF2B5EF4-FFF2-40B4-BE49-F238E27FC236}">
                <a16:creationId xmlns:a16="http://schemas.microsoft.com/office/drawing/2014/main" id="{8438245A-FAC2-44B0-93B6-DBA6725B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474" y="5523218"/>
            <a:ext cx="292609" cy="292609"/>
          </a:xfrm>
          <a:prstGeom prst="rect">
            <a:avLst/>
          </a:prstGeom>
        </p:spPr>
      </p:pic>
      <p:sp>
        <p:nvSpPr>
          <p:cNvPr id="17" name="pole tekstowe 16">
            <a:extLst>
              <a:ext uri="{FF2B5EF4-FFF2-40B4-BE49-F238E27FC236}">
                <a16:creationId xmlns:a16="http://schemas.microsoft.com/office/drawing/2014/main" id="{189E436D-D420-484C-9ED8-69C35A202727}"/>
              </a:ext>
            </a:extLst>
          </p:cNvPr>
          <p:cNvSpPr txBox="1"/>
          <p:nvPr/>
        </p:nvSpPr>
        <p:spPr>
          <a:xfrm>
            <a:off x="899532" y="5484856"/>
            <a:ext cx="1955985" cy="369332"/>
          </a:xfrm>
          <a:prstGeom prst="rect">
            <a:avLst/>
          </a:prstGeom>
          <a:noFill/>
        </p:spPr>
        <p:txBody>
          <a:bodyPr wrap="none" rtlCol="0">
            <a:spAutoFit/>
          </a:bodyPr>
          <a:lstStyle/>
          <a:p>
            <a:r>
              <a:rPr lang="pl-PL" dirty="0">
                <a:solidFill>
                  <a:srgbClr val="F8F8F8"/>
                </a:solidFill>
                <a:latin typeface="Roboto Medium" panose="02000000000000000000" pitchFamily="2" charset="0"/>
                <a:ea typeface="Roboto Medium" panose="02000000000000000000" pitchFamily="2" charset="0"/>
              </a:rPr>
              <a:t>Praca zespołowa</a:t>
            </a:r>
          </a:p>
        </p:txBody>
      </p:sp>
      <p:sp>
        <p:nvSpPr>
          <p:cNvPr id="2" name="pole tekstowe 1">
            <a:extLst>
              <a:ext uri="{FF2B5EF4-FFF2-40B4-BE49-F238E27FC236}">
                <a16:creationId xmlns:a16="http://schemas.microsoft.com/office/drawing/2014/main" id="{6F84DD55-6503-4EF0-9462-B64B15C2C28B}"/>
              </a:ext>
            </a:extLst>
          </p:cNvPr>
          <p:cNvSpPr txBox="1"/>
          <p:nvPr/>
        </p:nvSpPr>
        <p:spPr>
          <a:xfrm>
            <a:off x="10304495" y="5991224"/>
            <a:ext cx="1975945" cy="369332"/>
          </a:xfrm>
          <a:prstGeom prst="rect">
            <a:avLst/>
          </a:prstGeom>
          <a:noFill/>
        </p:spPr>
        <p:txBody>
          <a:bodyPr wrap="square" rtlCol="0">
            <a:spAutoFit/>
          </a:bodyPr>
          <a:lstStyle/>
          <a:p>
            <a:r>
              <a:rPr lang="pl-PL" dirty="0">
                <a:solidFill>
                  <a:schemeClr val="bg1"/>
                </a:solidFill>
                <a:latin typeface="Roboto" panose="02000000000000000000" pitchFamily="2" charset="0"/>
                <a:ea typeface="Roboto" panose="02000000000000000000" pitchFamily="2" charset="0"/>
              </a:rPr>
              <a:t>Jarosław Jusiak</a:t>
            </a:r>
          </a:p>
        </p:txBody>
      </p:sp>
    </p:spTree>
    <p:extLst>
      <p:ext uri="{BB962C8B-B14F-4D97-AF65-F5344CB8AC3E}">
        <p14:creationId xmlns:p14="http://schemas.microsoft.com/office/powerpoint/2010/main" val="282527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MOCK SERVER</a:t>
            </a:r>
          </a:p>
        </p:txBody>
      </p:sp>
      <p:pic>
        <p:nvPicPr>
          <p:cNvPr id="3" name="Prosty mock serwer">
            <a:hlinkClick r:id="" action="ppaction://media"/>
            <a:extLst>
              <a:ext uri="{FF2B5EF4-FFF2-40B4-BE49-F238E27FC236}">
                <a16:creationId xmlns:a16="http://schemas.microsoft.com/office/drawing/2014/main" id="{274D8473-7568-4B02-98E5-397BAC673D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31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INTERCEPTOR</a:t>
            </a:r>
          </a:p>
        </p:txBody>
      </p:sp>
      <p:pic>
        <p:nvPicPr>
          <p:cNvPr id="8" name="Grafika 7">
            <a:extLst>
              <a:ext uri="{FF2B5EF4-FFF2-40B4-BE49-F238E27FC236}">
                <a16:creationId xmlns:a16="http://schemas.microsoft.com/office/drawing/2014/main" id="{9B155025-A0C6-4BFF-A78E-BCA8D72804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1778" y="3643491"/>
            <a:ext cx="5382630" cy="2538151"/>
          </a:xfrm>
          <a:prstGeom prst="rect">
            <a:avLst/>
          </a:prstGeom>
        </p:spPr>
      </p:pic>
      <p:pic>
        <p:nvPicPr>
          <p:cNvPr id="9" name="Obraz 8">
            <a:extLst>
              <a:ext uri="{FF2B5EF4-FFF2-40B4-BE49-F238E27FC236}">
                <a16:creationId xmlns:a16="http://schemas.microsoft.com/office/drawing/2014/main" id="{914B4A43-5816-4BA0-A967-8030E06C07F7}"/>
              </a:ext>
            </a:extLst>
          </p:cNvPr>
          <p:cNvPicPr>
            <a:picLocks noChangeAspect="1"/>
          </p:cNvPicPr>
          <p:nvPr/>
        </p:nvPicPr>
        <p:blipFill rotWithShape="1">
          <a:blip r:embed="rId6"/>
          <a:srcRect r="37735"/>
          <a:stretch/>
        </p:blipFill>
        <p:spPr>
          <a:xfrm>
            <a:off x="5901268" y="1223785"/>
            <a:ext cx="5803140" cy="1990725"/>
          </a:xfrm>
          <a:prstGeom prst="rect">
            <a:avLst/>
          </a:prstGeom>
          <a:effectLst>
            <a:glow rad="101600">
              <a:schemeClr val="accent2">
                <a:satMod val="175000"/>
                <a:alpha val="40000"/>
              </a:schemeClr>
            </a:glow>
          </a:effectLst>
        </p:spPr>
      </p:pic>
      <p:pic>
        <p:nvPicPr>
          <p:cNvPr id="10" name="Obraz 9">
            <a:extLst>
              <a:ext uri="{FF2B5EF4-FFF2-40B4-BE49-F238E27FC236}">
                <a16:creationId xmlns:a16="http://schemas.microsoft.com/office/drawing/2014/main" id="{4B76AF7A-C309-42B4-9969-35657CBD7CBA}"/>
              </a:ext>
            </a:extLst>
          </p:cNvPr>
          <p:cNvPicPr>
            <a:picLocks noChangeAspect="1"/>
          </p:cNvPicPr>
          <p:nvPr/>
        </p:nvPicPr>
        <p:blipFill>
          <a:blip r:embed="rId7"/>
          <a:stretch>
            <a:fillRect/>
          </a:stretch>
        </p:blipFill>
        <p:spPr>
          <a:xfrm>
            <a:off x="280834" y="1223785"/>
            <a:ext cx="4602318" cy="5029199"/>
          </a:xfrm>
          <a:prstGeom prst="rect">
            <a:avLst/>
          </a:prstGeom>
          <a:effectLst>
            <a:glow rad="101600">
              <a:schemeClr val="accent2">
                <a:satMod val="175000"/>
                <a:alpha val="40000"/>
              </a:schemeClr>
            </a:glow>
          </a:effectLst>
        </p:spPr>
      </p:pic>
    </p:spTree>
    <p:extLst>
      <p:ext uri="{BB962C8B-B14F-4D97-AF65-F5344CB8AC3E}">
        <p14:creationId xmlns:p14="http://schemas.microsoft.com/office/powerpoint/2010/main" val="1329606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 INTERCEPTOR</a:t>
            </a:r>
          </a:p>
        </p:txBody>
      </p:sp>
      <p:pic>
        <p:nvPicPr>
          <p:cNvPr id="3" name="Interceptor">
            <a:hlinkClick r:id="" action="ppaction://media"/>
            <a:extLst>
              <a:ext uri="{FF2B5EF4-FFF2-40B4-BE49-F238E27FC236}">
                <a16:creationId xmlns:a16="http://schemas.microsoft.com/office/drawing/2014/main" id="{584C7683-4AAE-4134-AF37-1B80693CA7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4271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93F3B43B-190C-4F5E-99E0-D00D0FA5B8EF}"/>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PRACA ZESPOŁOWA</a:t>
            </a:r>
          </a:p>
        </p:txBody>
      </p:sp>
      <p:sp>
        <p:nvSpPr>
          <p:cNvPr id="4" name="pole tekstowe 3">
            <a:extLst>
              <a:ext uri="{FF2B5EF4-FFF2-40B4-BE49-F238E27FC236}">
                <a16:creationId xmlns:a16="http://schemas.microsoft.com/office/drawing/2014/main" id="{F03D58CA-620E-4363-8705-FE4177F32A5B}"/>
              </a:ext>
            </a:extLst>
          </p:cNvPr>
          <p:cNvSpPr txBox="1"/>
          <p:nvPr/>
        </p:nvSpPr>
        <p:spPr>
          <a:xfrm>
            <a:off x="239535" y="1182774"/>
            <a:ext cx="5732287" cy="646331"/>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Współdzielenie kolekcji</a:t>
            </a:r>
          </a:p>
        </p:txBody>
      </p:sp>
      <p:pic>
        <p:nvPicPr>
          <p:cNvPr id="5" name="Obraz 4">
            <a:extLst>
              <a:ext uri="{FF2B5EF4-FFF2-40B4-BE49-F238E27FC236}">
                <a16:creationId xmlns:a16="http://schemas.microsoft.com/office/drawing/2014/main" id="{E4AB1CE9-CBDC-45B7-97B8-8D8CAF425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19" y="2065422"/>
            <a:ext cx="272061" cy="266828"/>
          </a:xfrm>
          <a:prstGeom prst="rect">
            <a:avLst/>
          </a:prstGeom>
        </p:spPr>
      </p:pic>
      <p:pic>
        <p:nvPicPr>
          <p:cNvPr id="6" name="Obraz 5">
            <a:extLst>
              <a:ext uri="{FF2B5EF4-FFF2-40B4-BE49-F238E27FC236}">
                <a16:creationId xmlns:a16="http://schemas.microsoft.com/office/drawing/2014/main" id="{A1A380B2-CBA8-448F-A5F4-76B684A4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23" y="4132698"/>
            <a:ext cx="303277" cy="303277"/>
          </a:xfrm>
          <a:prstGeom prst="rect">
            <a:avLst/>
          </a:prstGeom>
        </p:spPr>
      </p:pic>
      <p:pic>
        <p:nvPicPr>
          <p:cNvPr id="7" name="Obraz 6">
            <a:extLst>
              <a:ext uri="{FF2B5EF4-FFF2-40B4-BE49-F238E27FC236}">
                <a16:creationId xmlns:a16="http://schemas.microsoft.com/office/drawing/2014/main" id="{CF61F277-115A-4A58-BCE3-09A75BC2F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469" y="3380361"/>
            <a:ext cx="289942" cy="285858"/>
          </a:xfrm>
          <a:prstGeom prst="rect">
            <a:avLst/>
          </a:prstGeom>
        </p:spPr>
      </p:pic>
      <p:sp>
        <p:nvSpPr>
          <p:cNvPr id="9" name="pole tekstowe 8">
            <a:extLst>
              <a:ext uri="{FF2B5EF4-FFF2-40B4-BE49-F238E27FC236}">
                <a16:creationId xmlns:a16="http://schemas.microsoft.com/office/drawing/2014/main" id="{07F4910C-8F52-4153-A3A6-4C257C05983B}"/>
              </a:ext>
            </a:extLst>
          </p:cNvPr>
          <p:cNvSpPr txBox="1"/>
          <p:nvPr/>
        </p:nvSpPr>
        <p:spPr>
          <a:xfrm>
            <a:off x="912865" y="2035882"/>
            <a:ext cx="4034420"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Synchronizacja danych przez konto</a:t>
            </a:r>
          </a:p>
        </p:txBody>
      </p:sp>
      <p:sp>
        <p:nvSpPr>
          <p:cNvPr id="10" name="pole tekstowe 9">
            <a:extLst>
              <a:ext uri="{FF2B5EF4-FFF2-40B4-BE49-F238E27FC236}">
                <a16:creationId xmlns:a16="http://schemas.microsoft.com/office/drawing/2014/main" id="{DA83E715-432D-4F00-BDE7-6329C3E909AE}"/>
              </a:ext>
            </a:extLst>
          </p:cNvPr>
          <p:cNvSpPr txBox="1"/>
          <p:nvPr/>
        </p:nvSpPr>
        <p:spPr>
          <a:xfrm>
            <a:off x="940924" y="3955605"/>
            <a:ext cx="3901585" cy="646331"/>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Osadzanie na stronie przycisku „Run in Postman”</a:t>
            </a:r>
          </a:p>
        </p:txBody>
      </p:sp>
      <p:sp>
        <p:nvSpPr>
          <p:cNvPr id="11" name="pole tekstowe 10">
            <a:extLst>
              <a:ext uri="{FF2B5EF4-FFF2-40B4-BE49-F238E27FC236}">
                <a16:creationId xmlns:a16="http://schemas.microsoft.com/office/drawing/2014/main" id="{76B17B85-0911-4909-85B3-DDECF7FFDF0D}"/>
              </a:ext>
            </a:extLst>
          </p:cNvPr>
          <p:cNvSpPr txBox="1"/>
          <p:nvPr/>
        </p:nvSpPr>
        <p:spPr>
          <a:xfrm>
            <a:off x="912865" y="3332837"/>
            <a:ext cx="4034420"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Wygenerowanie publicznego linku</a:t>
            </a:r>
          </a:p>
        </p:txBody>
      </p:sp>
      <p:pic>
        <p:nvPicPr>
          <p:cNvPr id="12" name="Obraz 11">
            <a:extLst>
              <a:ext uri="{FF2B5EF4-FFF2-40B4-BE49-F238E27FC236}">
                <a16:creationId xmlns:a16="http://schemas.microsoft.com/office/drawing/2014/main" id="{53C59A9B-41D7-42D0-9775-267161B22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941" y="2751677"/>
            <a:ext cx="292609" cy="292609"/>
          </a:xfrm>
          <a:prstGeom prst="rect">
            <a:avLst/>
          </a:prstGeom>
        </p:spPr>
      </p:pic>
      <p:sp>
        <p:nvSpPr>
          <p:cNvPr id="13" name="pole tekstowe 12">
            <a:extLst>
              <a:ext uri="{FF2B5EF4-FFF2-40B4-BE49-F238E27FC236}">
                <a16:creationId xmlns:a16="http://schemas.microsoft.com/office/drawing/2014/main" id="{22033922-483A-4A9C-8B2B-90989B485F18}"/>
              </a:ext>
            </a:extLst>
          </p:cNvPr>
          <p:cNvSpPr txBox="1"/>
          <p:nvPr/>
        </p:nvSpPr>
        <p:spPr>
          <a:xfrm>
            <a:off x="931915" y="2713315"/>
            <a:ext cx="2958094"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Eksport do pliku JSON</a:t>
            </a:r>
          </a:p>
        </p:txBody>
      </p:sp>
      <p:pic>
        <p:nvPicPr>
          <p:cNvPr id="15" name="Grafika 14">
            <a:extLst>
              <a:ext uri="{FF2B5EF4-FFF2-40B4-BE49-F238E27FC236}">
                <a16:creationId xmlns:a16="http://schemas.microsoft.com/office/drawing/2014/main" id="{6497E286-C65E-441F-A7F1-EC0A0EE4D6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1520" y="4623364"/>
            <a:ext cx="3779310" cy="1796339"/>
          </a:xfrm>
          <a:prstGeom prst="rect">
            <a:avLst/>
          </a:prstGeom>
        </p:spPr>
      </p:pic>
      <p:cxnSp>
        <p:nvCxnSpPr>
          <p:cNvPr id="17" name="Łącznik prosty 16">
            <a:extLst>
              <a:ext uri="{FF2B5EF4-FFF2-40B4-BE49-F238E27FC236}">
                <a16:creationId xmlns:a16="http://schemas.microsoft.com/office/drawing/2014/main" id="{F6F07C94-ABA5-46B6-97EF-B7E05E46F193}"/>
              </a:ext>
            </a:extLst>
          </p:cNvPr>
          <p:cNvCxnSpPr/>
          <p:nvPr/>
        </p:nvCxnSpPr>
        <p:spPr>
          <a:xfrm>
            <a:off x="6231467" y="2121867"/>
            <a:ext cx="0" cy="3895111"/>
          </a:xfrm>
          <a:prstGeom prst="line">
            <a:avLst/>
          </a:prstGeom>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14" name="pole tekstowe 13">
            <a:extLst>
              <a:ext uri="{FF2B5EF4-FFF2-40B4-BE49-F238E27FC236}">
                <a16:creationId xmlns:a16="http://schemas.microsoft.com/office/drawing/2014/main" id="{CC31824F-F4C0-46B9-8044-7F684D9C4B8B}"/>
              </a:ext>
            </a:extLst>
          </p:cNvPr>
          <p:cNvSpPr txBox="1"/>
          <p:nvPr/>
        </p:nvSpPr>
        <p:spPr>
          <a:xfrm>
            <a:off x="6459713" y="1199095"/>
            <a:ext cx="5732287" cy="1200329"/>
          </a:xfrm>
          <a:prstGeom prst="rect">
            <a:avLst/>
          </a:prstGeom>
          <a:noFill/>
        </p:spPr>
        <p:txBody>
          <a:bodyPr wrap="square" rtlCol="0">
            <a:spAutoFit/>
          </a:bodyPr>
          <a:lstStyle/>
          <a:p>
            <a:pPr algn="ctr"/>
            <a:r>
              <a:rPr lang="pl-PL" sz="3600" dirty="0">
                <a:solidFill>
                  <a:srgbClr val="F8F8F8"/>
                </a:solidFill>
                <a:latin typeface="Roboto Medium" panose="02000000000000000000" pitchFamily="2" charset="0"/>
                <a:ea typeface="Roboto Medium" panose="02000000000000000000" pitchFamily="2" charset="0"/>
              </a:rPr>
              <a:t>Ograniczenia darmowego</a:t>
            </a:r>
          </a:p>
          <a:p>
            <a:pPr algn="ctr"/>
            <a:r>
              <a:rPr lang="pl-PL" sz="3600" dirty="0">
                <a:solidFill>
                  <a:srgbClr val="F8F8F8"/>
                </a:solidFill>
                <a:latin typeface="Roboto Medium" panose="02000000000000000000" pitchFamily="2" charset="0"/>
                <a:ea typeface="Roboto Medium" panose="02000000000000000000" pitchFamily="2" charset="0"/>
              </a:rPr>
              <a:t>konta Postmana</a:t>
            </a:r>
          </a:p>
        </p:txBody>
      </p:sp>
      <p:pic>
        <p:nvPicPr>
          <p:cNvPr id="16" name="Obraz 15">
            <a:extLst>
              <a:ext uri="{FF2B5EF4-FFF2-40B4-BE49-F238E27FC236}">
                <a16:creationId xmlns:a16="http://schemas.microsoft.com/office/drawing/2014/main" id="{76570F2D-7462-4859-B0BB-1F4A17116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347" y="2596441"/>
            <a:ext cx="272061" cy="266828"/>
          </a:xfrm>
          <a:prstGeom prst="rect">
            <a:avLst/>
          </a:prstGeom>
        </p:spPr>
      </p:pic>
      <p:pic>
        <p:nvPicPr>
          <p:cNvPr id="18" name="Obraz 17">
            <a:extLst>
              <a:ext uri="{FF2B5EF4-FFF2-40B4-BE49-F238E27FC236}">
                <a16:creationId xmlns:a16="http://schemas.microsoft.com/office/drawing/2014/main" id="{58EDB704-51DA-4DB7-AD67-5D27F156F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251" y="4566341"/>
            <a:ext cx="303277" cy="303277"/>
          </a:xfrm>
          <a:prstGeom prst="rect">
            <a:avLst/>
          </a:prstGeom>
        </p:spPr>
      </p:pic>
      <p:pic>
        <p:nvPicPr>
          <p:cNvPr id="19" name="Obraz 18">
            <a:extLst>
              <a:ext uri="{FF2B5EF4-FFF2-40B4-BE49-F238E27FC236}">
                <a16:creationId xmlns:a16="http://schemas.microsoft.com/office/drawing/2014/main" id="{E9FED405-E24D-44D9-9502-2D7C26B7E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1297" y="3911380"/>
            <a:ext cx="289942" cy="285858"/>
          </a:xfrm>
          <a:prstGeom prst="rect">
            <a:avLst/>
          </a:prstGeom>
        </p:spPr>
      </p:pic>
      <p:sp>
        <p:nvSpPr>
          <p:cNvPr id="20" name="pole tekstowe 19">
            <a:extLst>
              <a:ext uri="{FF2B5EF4-FFF2-40B4-BE49-F238E27FC236}">
                <a16:creationId xmlns:a16="http://schemas.microsoft.com/office/drawing/2014/main" id="{618E0441-E3C8-4F2C-A7A8-C2A5DAECBDC7}"/>
              </a:ext>
            </a:extLst>
          </p:cNvPr>
          <p:cNvSpPr txBox="1"/>
          <p:nvPr/>
        </p:nvSpPr>
        <p:spPr>
          <a:xfrm>
            <a:off x="7269693" y="2566901"/>
            <a:ext cx="4034420"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Maksymalnie 25 requestów per team</a:t>
            </a:r>
          </a:p>
        </p:txBody>
      </p:sp>
      <p:sp>
        <p:nvSpPr>
          <p:cNvPr id="21" name="pole tekstowe 20">
            <a:extLst>
              <a:ext uri="{FF2B5EF4-FFF2-40B4-BE49-F238E27FC236}">
                <a16:creationId xmlns:a16="http://schemas.microsoft.com/office/drawing/2014/main" id="{9566CCE7-198F-4CBB-AE90-E0A5B2372BC2}"/>
              </a:ext>
            </a:extLst>
          </p:cNvPr>
          <p:cNvSpPr txBox="1"/>
          <p:nvPr/>
        </p:nvSpPr>
        <p:spPr>
          <a:xfrm>
            <a:off x="7288742" y="4533313"/>
            <a:ext cx="3901585"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3 API</a:t>
            </a:r>
          </a:p>
        </p:txBody>
      </p:sp>
      <p:sp>
        <p:nvSpPr>
          <p:cNvPr id="22" name="pole tekstowe 21">
            <a:extLst>
              <a:ext uri="{FF2B5EF4-FFF2-40B4-BE49-F238E27FC236}">
                <a16:creationId xmlns:a16="http://schemas.microsoft.com/office/drawing/2014/main" id="{9491EDE3-2EB3-4DC0-B2EC-D6B2C4443B1C}"/>
              </a:ext>
            </a:extLst>
          </p:cNvPr>
          <p:cNvSpPr txBox="1"/>
          <p:nvPr/>
        </p:nvSpPr>
        <p:spPr>
          <a:xfrm>
            <a:off x="7269692" y="3863856"/>
            <a:ext cx="4569875" cy="369332"/>
          </a:xfrm>
          <a:prstGeom prst="rect">
            <a:avLst/>
          </a:prstGeom>
          <a:noFill/>
        </p:spPr>
        <p:txBody>
          <a:bodyPr wrap="square" rtlCol="0">
            <a:spAutoFit/>
          </a:bodyPr>
          <a:lstStyle/>
          <a:p>
            <a:r>
              <a:rPr lang="pl-PL" dirty="0">
                <a:solidFill>
                  <a:srgbClr val="F8F8F8"/>
                </a:solidFill>
                <a:latin typeface="Roboto Medium" panose="02000000000000000000" pitchFamily="2" charset="0"/>
                <a:ea typeface="Roboto Medium" panose="02000000000000000000" pitchFamily="2" charset="0"/>
              </a:rPr>
              <a:t>Do 1000 wywołań przez monitoring API</a:t>
            </a:r>
          </a:p>
        </p:txBody>
      </p:sp>
      <p:pic>
        <p:nvPicPr>
          <p:cNvPr id="23" name="Obraz 22">
            <a:extLst>
              <a:ext uri="{FF2B5EF4-FFF2-40B4-BE49-F238E27FC236}">
                <a16:creationId xmlns:a16="http://schemas.microsoft.com/office/drawing/2014/main" id="{A9AE9D1E-29C7-4014-845F-AF38B49C3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7769" y="3282696"/>
            <a:ext cx="292609" cy="292609"/>
          </a:xfrm>
          <a:prstGeom prst="rect">
            <a:avLst/>
          </a:prstGeom>
        </p:spPr>
      </p:pic>
      <p:sp>
        <p:nvSpPr>
          <p:cNvPr id="24" name="pole tekstowe 23">
            <a:extLst>
              <a:ext uri="{FF2B5EF4-FFF2-40B4-BE49-F238E27FC236}">
                <a16:creationId xmlns:a16="http://schemas.microsoft.com/office/drawing/2014/main" id="{FEBAC676-F025-4B6F-B170-AB7D2A830948}"/>
              </a:ext>
            </a:extLst>
          </p:cNvPr>
          <p:cNvSpPr txBox="1"/>
          <p:nvPr/>
        </p:nvSpPr>
        <p:spPr>
          <a:xfrm>
            <a:off x="7288742" y="3244334"/>
            <a:ext cx="4034409" cy="369332"/>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Do 1000 wywołań mock serwera</a:t>
            </a:r>
          </a:p>
        </p:txBody>
      </p:sp>
      <p:pic>
        <p:nvPicPr>
          <p:cNvPr id="3" name="Obraz 2">
            <a:extLst>
              <a:ext uri="{FF2B5EF4-FFF2-40B4-BE49-F238E27FC236}">
                <a16:creationId xmlns:a16="http://schemas.microsoft.com/office/drawing/2014/main" id="{7E0C8E5C-461B-408D-93AD-226C834245D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223" b="89806" l="9836" r="89754">
                        <a14:foregroundMark x1="30738" y1="9223" x2="30738" y2="9223"/>
                      </a14:backgroundRemoval>
                    </a14:imgEffect>
                  </a14:imgLayer>
                </a14:imgProps>
              </a:ext>
            </a:extLst>
          </a:blip>
          <a:stretch>
            <a:fillRect/>
          </a:stretch>
        </p:blipFill>
        <p:spPr>
          <a:xfrm>
            <a:off x="9302043" y="4628875"/>
            <a:ext cx="1982899" cy="1674087"/>
          </a:xfrm>
          <a:prstGeom prst="rect">
            <a:avLst/>
          </a:prstGeom>
        </p:spPr>
      </p:pic>
    </p:spTree>
    <p:extLst>
      <p:ext uri="{BB962C8B-B14F-4D97-AF65-F5344CB8AC3E}">
        <p14:creationId xmlns:p14="http://schemas.microsoft.com/office/powerpoint/2010/main" val="2197417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04E86D-7021-49B3-A46B-43C81F3E90D5}"/>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KONTROLA WERSJI KOLEKCJI</a:t>
            </a:r>
          </a:p>
        </p:txBody>
      </p:sp>
      <p:pic>
        <p:nvPicPr>
          <p:cNvPr id="2" name="Kontrola wersji">
            <a:hlinkClick r:id="" action="ppaction://media"/>
            <a:extLst>
              <a:ext uri="{FF2B5EF4-FFF2-40B4-BE49-F238E27FC236}">
                <a16:creationId xmlns:a16="http://schemas.microsoft.com/office/drawing/2014/main" id="{0278CDEA-1B3C-436F-B81A-B983A240C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415190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57943" y="326929"/>
            <a:ext cx="8867982"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POSTMAN</a:t>
            </a:r>
          </a:p>
        </p:txBody>
      </p:sp>
      <p:sp>
        <p:nvSpPr>
          <p:cNvPr id="3" name="pole tekstowe 2">
            <a:extLst>
              <a:ext uri="{FF2B5EF4-FFF2-40B4-BE49-F238E27FC236}">
                <a16:creationId xmlns:a16="http://schemas.microsoft.com/office/drawing/2014/main" id="{A1C00E8D-5253-4F86-B3BF-7F2FB7F4813D}"/>
              </a:ext>
            </a:extLst>
          </p:cNvPr>
          <p:cNvSpPr txBox="1"/>
          <p:nvPr/>
        </p:nvSpPr>
        <p:spPr>
          <a:xfrm>
            <a:off x="408238" y="1905506"/>
            <a:ext cx="5687762" cy="2800767"/>
          </a:xfrm>
          <a:prstGeom prst="rect">
            <a:avLst/>
          </a:prstGeom>
          <a:noFill/>
        </p:spPr>
        <p:txBody>
          <a:bodyPr wrap="square" rtlCol="0">
            <a:spAutoFit/>
          </a:bodyPr>
          <a:lstStyle/>
          <a:p>
            <a:pPr algn="ctr"/>
            <a:r>
              <a:rPr lang="pl-PL" sz="8800" dirty="0">
                <a:solidFill>
                  <a:srgbClr val="F8F8F8"/>
                </a:solidFill>
                <a:latin typeface="Roboto Medium" panose="02000000000000000000" pitchFamily="2" charset="0"/>
                <a:ea typeface="Roboto Medium" panose="02000000000000000000" pitchFamily="2" charset="0"/>
              </a:rPr>
              <a:t>Dziękuję </a:t>
            </a:r>
            <a:br>
              <a:rPr lang="pl-PL" sz="8800" dirty="0">
                <a:solidFill>
                  <a:srgbClr val="F8F8F8"/>
                </a:solidFill>
                <a:latin typeface="Roboto Medium" panose="02000000000000000000" pitchFamily="2" charset="0"/>
                <a:ea typeface="Roboto Medium" panose="02000000000000000000" pitchFamily="2" charset="0"/>
              </a:rPr>
            </a:br>
            <a:r>
              <a:rPr lang="pl-PL" sz="8800" dirty="0">
                <a:solidFill>
                  <a:srgbClr val="F8F8F8"/>
                </a:solidFill>
                <a:latin typeface="Roboto Medium" panose="02000000000000000000" pitchFamily="2" charset="0"/>
                <a:ea typeface="Roboto Medium" panose="02000000000000000000" pitchFamily="2" charset="0"/>
              </a:rPr>
              <a:t>za uwagę!</a:t>
            </a:r>
          </a:p>
        </p:txBody>
      </p:sp>
      <p:pic>
        <p:nvPicPr>
          <p:cNvPr id="9" name="Obraz 8">
            <a:extLst>
              <a:ext uri="{FF2B5EF4-FFF2-40B4-BE49-F238E27FC236}">
                <a16:creationId xmlns:a16="http://schemas.microsoft.com/office/drawing/2014/main" id="{F763933F-174D-453A-A67E-E960D5ED6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339" y="1738488"/>
            <a:ext cx="5311423" cy="398356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10046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6DC657F-C8FF-41C4-8D3B-2F433E156612}"/>
              </a:ext>
            </a:extLst>
          </p:cNvPr>
          <p:cNvSpPr txBox="1"/>
          <p:nvPr/>
        </p:nvSpPr>
        <p:spPr>
          <a:xfrm>
            <a:off x="437091" y="1232751"/>
            <a:ext cx="5807198" cy="5355312"/>
          </a:xfrm>
          <a:prstGeom prst="rect">
            <a:avLst/>
          </a:prstGeom>
          <a:noFill/>
        </p:spPr>
        <p:txBody>
          <a:bodyPr wrap="square" rtlCol="0">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Rodzaje zmiennych i sposoby ich tworzenia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użycia zmiennych</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Zmienne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Testy API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Przykłady asercji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Debugowanie w konsoli</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Data </a:t>
            </a:r>
            <a:r>
              <a:rPr lang="pl-PL" dirty="0" err="1">
                <a:solidFill>
                  <a:srgbClr val="F8F8F8"/>
                </a:solidFill>
                <a:latin typeface="Roboto Medium" panose="02000000000000000000" pitchFamily="2" charset="0"/>
                <a:ea typeface="Roboto Medium" panose="02000000000000000000" pitchFamily="2" charset="0"/>
              </a:rPr>
              <a:t>Driven</a:t>
            </a:r>
            <a:r>
              <a:rPr lang="pl-PL" dirty="0">
                <a:solidFill>
                  <a:srgbClr val="F8F8F8"/>
                </a:solidFill>
                <a:latin typeface="Roboto Medium" panose="02000000000000000000" pitchFamily="2" charset="0"/>
                <a:ea typeface="Roboto Medium" panose="02000000000000000000" pitchFamily="2" charset="0"/>
              </a:rPr>
              <a:t> Testing z plików CSV / JSON</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Newman – CLI Collection </a:t>
            </a:r>
            <a:r>
              <a:rPr lang="pl-PL" dirty="0" err="1">
                <a:solidFill>
                  <a:srgbClr val="F8F8F8"/>
                </a:solidFill>
                <a:latin typeface="Roboto Medium" panose="02000000000000000000" pitchFamily="2" charset="0"/>
                <a:ea typeface="Roboto Medium" panose="02000000000000000000" pitchFamily="2" charset="0"/>
              </a:rPr>
              <a:t>Runner</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Uruchamianie Newmana w </a:t>
            </a:r>
            <a:r>
              <a:rPr lang="pl-PL" dirty="0" err="1">
                <a:solidFill>
                  <a:srgbClr val="F8F8F8"/>
                </a:solidFill>
                <a:latin typeface="Roboto Medium" panose="02000000000000000000" pitchFamily="2" charset="0"/>
                <a:ea typeface="Roboto Medium" panose="02000000000000000000" pitchFamily="2" charset="0"/>
              </a:rPr>
              <a:t>Dockerze</a:t>
            </a:r>
            <a:endParaRPr lang="pl-PL" dirty="0">
              <a:solidFill>
                <a:srgbClr val="F8F8F8"/>
              </a:solidFill>
              <a:latin typeface="Roboto Medium" panose="02000000000000000000" pitchFamily="2" charset="0"/>
              <a:ea typeface="Roboto Medium" panose="02000000000000000000" pitchFamily="2" charset="0"/>
            </a:endParaRPr>
          </a:p>
          <a:p>
            <a:pPr marL="1200150" lvl="2"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testowe z Arkuszy Google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Wizualizacje w </a:t>
            </a:r>
            <a:r>
              <a:rPr lang="pl-PL" dirty="0" err="1">
                <a:solidFill>
                  <a:srgbClr val="F8F8F8"/>
                </a:solidFill>
                <a:latin typeface="Roboto Medium" panose="02000000000000000000" pitchFamily="2" charset="0"/>
                <a:ea typeface="Roboto Medium" panose="02000000000000000000" pitchFamily="2" charset="0"/>
              </a:rPr>
              <a:t>Postmanie</a:t>
            </a:r>
            <a:endParaRPr lang="pl-PL" dirty="0">
              <a:solidFill>
                <a:srgbClr val="F8F8F8"/>
              </a:solidFill>
              <a:latin typeface="Roboto Medium" panose="02000000000000000000" pitchFamily="2" charset="0"/>
              <a:ea typeface="Roboto Medium" panose="02000000000000000000" pitchFamily="2" charset="0"/>
            </a:endParaRP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Serwery mock (statyczne i dynamiczne)</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Interceptor – łapacz żądań i ciasteczek</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Praca zespołowa</a:t>
            </a:r>
          </a:p>
          <a:p>
            <a:pPr marL="742950" lvl="1" indent="-285750">
              <a:buBlip>
                <a:blip r:embed="rId4"/>
              </a:buBlip>
            </a:pPr>
            <a:r>
              <a:rPr lang="pl-PL" dirty="0">
                <a:solidFill>
                  <a:srgbClr val="F8F8F8"/>
                </a:solidFill>
                <a:latin typeface="Roboto Medium" panose="02000000000000000000" pitchFamily="2" charset="0"/>
                <a:ea typeface="Roboto Medium" panose="02000000000000000000" pitchFamily="2" charset="0"/>
              </a:rPr>
              <a:t>Współdzielenie kolekcji</a:t>
            </a:r>
          </a:p>
          <a:p>
            <a:pPr marL="742950" lvl="1" indent="-285750">
              <a:buBlip>
                <a:blip r:embed="rId4"/>
              </a:buBlip>
            </a:pPr>
            <a:r>
              <a:rPr lang="pl-PL" dirty="0" err="1">
                <a:solidFill>
                  <a:srgbClr val="F8F8F8"/>
                </a:solidFill>
                <a:latin typeface="Roboto Medium" panose="02000000000000000000" pitchFamily="2" charset="0"/>
                <a:ea typeface="Roboto Medium" panose="02000000000000000000" pitchFamily="2" charset="0"/>
              </a:rPr>
              <a:t>Forki</a:t>
            </a:r>
            <a:r>
              <a:rPr lang="pl-PL" dirty="0">
                <a:solidFill>
                  <a:srgbClr val="F8F8F8"/>
                </a:solidFill>
                <a:latin typeface="Roboto Medium" panose="02000000000000000000" pitchFamily="2" charset="0"/>
                <a:ea typeface="Roboto Medium" panose="02000000000000000000" pitchFamily="2" charset="0"/>
              </a:rPr>
              <a:t> i mergowanie kolekcji</a:t>
            </a:r>
          </a:p>
          <a:p>
            <a:endParaRPr lang="pl-PL" dirty="0">
              <a:solidFill>
                <a:srgbClr val="F8F8F8"/>
              </a:solidFill>
              <a:latin typeface="Roboto Medium" panose="02000000000000000000" pitchFamily="2" charset="0"/>
              <a:ea typeface="Roboto Medium" panose="02000000000000000000" pitchFamily="2" charset="0"/>
            </a:endParaRPr>
          </a:p>
        </p:txBody>
      </p:sp>
      <p:sp>
        <p:nvSpPr>
          <p:cNvPr id="7" name="pole tekstowe 6">
            <a:extLst>
              <a:ext uri="{FF2B5EF4-FFF2-40B4-BE49-F238E27FC236}">
                <a16:creationId xmlns:a16="http://schemas.microsoft.com/office/drawing/2014/main" id="{975DDDF3-52CA-4450-858A-8C12571632E6}"/>
              </a:ext>
            </a:extLst>
          </p:cNvPr>
          <p:cNvSpPr txBox="1"/>
          <p:nvPr/>
        </p:nvSpPr>
        <p:spPr>
          <a:xfrm>
            <a:off x="990600" y="304800"/>
            <a:ext cx="159067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AGENDA</a:t>
            </a:r>
          </a:p>
        </p:txBody>
      </p:sp>
      <p:grpSp>
        <p:nvGrpSpPr>
          <p:cNvPr id="2" name="Grupa 1">
            <a:extLst>
              <a:ext uri="{FF2B5EF4-FFF2-40B4-BE49-F238E27FC236}">
                <a16:creationId xmlns:a16="http://schemas.microsoft.com/office/drawing/2014/main" id="{B932BA6E-45FF-457E-83AA-4FEF97D3D589}"/>
              </a:ext>
            </a:extLst>
          </p:cNvPr>
          <p:cNvGrpSpPr/>
          <p:nvPr/>
        </p:nvGrpSpPr>
        <p:grpSpPr>
          <a:xfrm>
            <a:off x="6096000" y="766465"/>
            <a:ext cx="6238875" cy="6238875"/>
            <a:chOff x="5686425" y="766465"/>
            <a:chExt cx="6238875" cy="6238875"/>
          </a:xfrm>
        </p:grpSpPr>
        <p:pic>
          <p:nvPicPr>
            <p:cNvPr id="11" name="Grafika 10" descr="Monitor">
              <a:extLst>
                <a:ext uri="{FF2B5EF4-FFF2-40B4-BE49-F238E27FC236}">
                  <a16:creationId xmlns:a16="http://schemas.microsoft.com/office/drawing/2014/main" id="{221509C7-51CB-484B-BD53-8C035F4462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5" y="766465"/>
              <a:ext cx="6238875" cy="6238875"/>
            </a:xfrm>
            <a:prstGeom prst="rect">
              <a:avLst/>
            </a:prstGeom>
          </p:spPr>
        </p:pic>
        <p:pic>
          <p:nvPicPr>
            <p:cNvPr id="13" name="Grafika 12" descr="Lista">
              <a:extLst>
                <a:ext uri="{FF2B5EF4-FFF2-40B4-BE49-F238E27FC236}">
                  <a16:creationId xmlns:a16="http://schemas.microsoft.com/office/drawing/2014/main" id="{86E3C198-28B9-4340-BAA3-8B167D87F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9374" y="2106661"/>
              <a:ext cx="2752725" cy="2752725"/>
            </a:xfrm>
            <a:prstGeom prst="rect">
              <a:avLst/>
            </a:prstGeom>
          </p:spPr>
        </p:pic>
        <p:pic>
          <p:nvPicPr>
            <p:cNvPr id="15" name="Obraz 14">
              <a:extLst>
                <a:ext uri="{FF2B5EF4-FFF2-40B4-BE49-F238E27FC236}">
                  <a16:creationId xmlns:a16="http://schemas.microsoft.com/office/drawing/2014/main" id="{E0D64927-7980-4F93-9D40-9D5F6A197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2099" y="2716260"/>
              <a:ext cx="1533525" cy="1533525"/>
            </a:xfrm>
            <a:prstGeom prst="rect">
              <a:avLst/>
            </a:prstGeom>
          </p:spPr>
        </p:pic>
      </p:grpSp>
    </p:spTree>
    <p:extLst>
      <p:ext uri="{BB962C8B-B14F-4D97-AF65-F5344CB8AC3E}">
        <p14:creationId xmlns:p14="http://schemas.microsoft.com/office/powerpoint/2010/main" val="13317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3" name="pole tekstowe 2">
            <a:extLst>
              <a:ext uri="{FF2B5EF4-FFF2-40B4-BE49-F238E27FC236}">
                <a16:creationId xmlns:a16="http://schemas.microsoft.com/office/drawing/2014/main" id="{F025BE70-12F2-4BB5-8DE1-17D5EF70D680}"/>
              </a:ext>
            </a:extLst>
          </p:cNvPr>
          <p:cNvSpPr txBox="1"/>
          <p:nvPr/>
        </p:nvSpPr>
        <p:spPr>
          <a:xfrm>
            <a:off x="123823" y="3017646"/>
            <a:ext cx="7800931"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Rodzaje i zasięg zmiennych</a:t>
            </a:r>
          </a:p>
        </p:txBody>
      </p:sp>
      <p:sp>
        <p:nvSpPr>
          <p:cNvPr id="4" name="pole tekstowe 3">
            <a:extLst>
              <a:ext uri="{FF2B5EF4-FFF2-40B4-BE49-F238E27FC236}">
                <a16:creationId xmlns:a16="http://schemas.microsoft.com/office/drawing/2014/main" id="{9E07468D-88F7-404F-A6E4-2CA35F52A500}"/>
              </a:ext>
            </a:extLst>
          </p:cNvPr>
          <p:cNvSpPr txBox="1"/>
          <p:nvPr/>
        </p:nvSpPr>
        <p:spPr>
          <a:xfrm>
            <a:off x="123824" y="1292545"/>
            <a:ext cx="11772254"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zapamiętywanie wartości i przekazywanie ich pomiędzy różnymi żądaniami. Odczytanie wartości zmiennej może zostać dokonane bezpośrednio w skrypcie, ale także w adresie URL żądania, a także jego nagłówkach czy części body. Pozwala to na budowanie scenariuszy testowych, w których dynamicznie tworzona wartość jest przekazywana pomiędzy kolejnymi żądaniami tak, jak ma to miejsce w aplikacji korzystającej z testowanego API.</a:t>
            </a:r>
          </a:p>
        </p:txBody>
      </p:sp>
      <p:pic>
        <p:nvPicPr>
          <p:cNvPr id="1026" name="Picture 2" descr="Variable Scope">
            <a:extLst>
              <a:ext uri="{FF2B5EF4-FFF2-40B4-BE49-F238E27FC236}">
                <a16:creationId xmlns:a16="http://schemas.microsoft.com/office/drawing/2014/main" id="{0A3B41B9-56BC-4FF8-B9E5-A979DAC0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63" y="2769873"/>
            <a:ext cx="3660507" cy="3516251"/>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4D377FF-C97C-45FA-A835-3E3C782C4FB5}"/>
              </a:ext>
            </a:extLst>
          </p:cNvPr>
          <p:cNvSpPr/>
          <p:nvPr/>
        </p:nvSpPr>
        <p:spPr>
          <a:xfrm>
            <a:off x="-292963" y="3929892"/>
            <a:ext cx="8217717" cy="1477328"/>
          </a:xfrm>
          <a:prstGeom prst="rect">
            <a:avLst/>
          </a:prstGeom>
        </p:spPr>
        <p:txBody>
          <a:bodyPr wrap="square">
            <a:spAutoFit/>
          </a:bodyPr>
          <a:lstStyle/>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Globalne</a:t>
            </a:r>
            <a:r>
              <a:rPr lang="pl-PL" dirty="0">
                <a:solidFill>
                  <a:srgbClr val="F8F8F8"/>
                </a:solidFill>
                <a:latin typeface="Roboto Medium" panose="02000000000000000000" pitchFamily="2" charset="0"/>
                <a:ea typeface="Roboto Medium" panose="02000000000000000000" pitchFamily="2" charset="0"/>
              </a:rPr>
              <a:t> – URL zewnętrznych serwisów</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Kolekcji </a:t>
            </a:r>
            <a:r>
              <a:rPr lang="pl-PL" dirty="0">
                <a:solidFill>
                  <a:srgbClr val="F8F8F8"/>
                </a:solidFill>
                <a:latin typeface="Roboto Medium" panose="02000000000000000000" pitchFamily="2" charset="0"/>
                <a:ea typeface="Roboto Medium" panose="02000000000000000000" pitchFamily="2" charset="0"/>
              </a:rPr>
              <a:t>– Gdy różne sposoby autentykacji w jednym systemie</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Środowiskowe</a:t>
            </a:r>
            <a:r>
              <a:rPr lang="pl-PL" dirty="0">
                <a:solidFill>
                  <a:srgbClr val="F8F8F8"/>
                </a:solidFill>
                <a:latin typeface="Roboto Medium" panose="02000000000000000000" pitchFamily="2" charset="0"/>
                <a:ea typeface="Roboto Medium" panose="02000000000000000000" pitchFamily="2" charset="0"/>
              </a:rPr>
              <a:t> – Bazowy URL API, dane logowania, </a:t>
            </a:r>
            <a:r>
              <a:rPr lang="pl-PL" dirty="0" err="1">
                <a:solidFill>
                  <a:srgbClr val="F8F8F8"/>
                </a:solidFill>
                <a:latin typeface="Roboto Medium" panose="02000000000000000000" pitchFamily="2" charset="0"/>
                <a:ea typeface="Roboto Medium" panose="02000000000000000000" pitchFamily="2" charset="0"/>
              </a:rPr>
              <a:t>tokeny</a:t>
            </a:r>
            <a:endParaRPr lang="pl-PL" dirty="0">
              <a:solidFill>
                <a:srgbClr val="F8F8F8"/>
              </a:solidFill>
              <a:latin typeface="Roboto Medium" panose="02000000000000000000" pitchFamily="2" charset="0"/>
              <a:ea typeface="Roboto Medium" panose="02000000000000000000" pitchFamily="2" charset="0"/>
            </a:endParaRP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Lokalne</a:t>
            </a:r>
            <a:r>
              <a:rPr lang="pl-PL" dirty="0">
                <a:solidFill>
                  <a:srgbClr val="F8F8F8"/>
                </a:solidFill>
                <a:latin typeface="Roboto Medium" panose="02000000000000000000" pitchFamily="2" charset="0"/>
                <a:ea typeface="Roboto Medium" panose="02000000000000000000" pitchFamily="2" charset="0"/>
              </a:rPr>
              <a:t>  - przestają istnieć po wykonaniu żądania</a:t>
            </a:r>
          </a:p>
          <a:p>
            <a:pPr marL="742950" lvl="1" indent="-285750">
              <a:buBlip>
                <a:blip r:embed="rId5"/>
              </a:buBlip>
            </a:pPr>
            <a:r>
              <a:rPr lang="pl-PL" dirty="0">
                <a:solidFill>
                  <a:srgbClr val="F36B3A"/>
                </a:solidFill>
                <a:latin typeface="Roboto Medium" panose="02000000000000000000" pitchFamily="2" charset="0"/>
                <a:ea typeface="Roboto Medium" panose="02000000000000000000" pitchFamily="2" charset="0"/>
              </a:rPr>
              <a:t>Danych</a:t>
            </a:r>
            <a:r>
              <a:rPr lang="pl-PL" dirty="0">
                <a:solidFill>
                  <a:srgbClr val="F8F8F8"/>
                </a:solidFill>
                <a:latin typeface="Roboto Medium" panose="02000000000000000000" pitchFamily="2" charset="0"/>
                <a:ea typeface="Roboto Medium" panose="02000000000000000000" pitchFamily="2" charset="0"/>
              </a:rPr>
              <a:t> – istnieją tylko w przypadku testów sterowanych danymi</a:t>
            </a:r>
          </a:p>
        </p:txBody>
      </p:sp>
    </p:spTree>
    <p:extLst>
      <p:ext uri="{BB962C8B-B14F-4D97-AF65-F5344CB8AC3E}">
        <p14:creationId xmlns:p14="http://schemas.microsoft.com/office/powerpoint/2010/main" val="238220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a:hlinkClick r:id="" action="ppaction://media"/>
            <a:extLst>
              <a:ext uri="{FF2B5EF4-FFF2-40B4-BE49-F238E27FC236}">
                <a16:creationId xmlns:a16="http://schemas.microsoft.com/office/drawing/2014/main" id="{39F882DD-7250-4D32-BAB0-C486A9B458F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21683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sp>
        <p:nvSpPr>
          <p:cNvPr id="4" name="pole tekstowe 3">
            <a:extLst>
              <a:ext uri="{FF2B5EF4-FFF2-40B4-BE49-F238E27FC236}">
                <a16:creationId xmlns:a16="http://schemas.microsoft.com/office/drawing/2014/main" id="{FF1FA908-DE56-42E2-9C09-2DA7CE7E4975}"/>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Gdzie można używać zmiennych?</a:t>
            </a:r>
          </a:p>
        </p:txBody>
      </p:sp>
      <p:sp>
        <p:nvSpPr>
          <p:cNvPr id="5" name="Prostokąt 4">
            <a:extLst>
              <a:ext uri="{FF2B5EF4-FFF2-40B4-BE49-F238E27FC236}">
                <a16:creationId xmlns:a16="http://schemas.microsoft.com/office/drawing/2014/main" id="{45FBDFCE-58FA-4950-8BAE-484CBA510D6C}"/>
              </a:ext>
            </a:extLst>
          </p:cNvPr>
          <p:cNvSpPr/>
          <p:nvPr/>
        </p:nvSpPr>
        <p:spPr>
          <a:xfrm>
            <a:off x="239126" y="2029591"/>
            <a:ext cx="6998871" cy="1754326"/>
          </a:xfrm>
          <a:prstGeom prst="rect">
            <a:avLst/>
          </a:prstGeom>
        </p:spPr>
        <p:txBody>
          <a:bodyPr wrap="square">
            <a:spAutoFit/>
          </a:bodyPr>
          <a:lstStyle/>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URL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Body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Nagłówek żądania</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Metoda żądania (GET, POST etc.)</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Skrypty</a:t>
            </a:r>
          </a:p>
          <a:p>
            <a:pPr marL="285750" indent="-285750">
              <a:buBlip>
                <a:blip r:embed="rId4"/>
              </a:buBlip>
            </a:pPr>
            <a:r>
              <a:rPr lang="pl-PL" dirty="0">
                <a:solidFill>
                  <a:srgbClr val="F8F8F8"/>
                </a:solidFill>
                <a:latin typeface="Roboto Medium" panose="02000000000000000000" pitchFamily="2" charset="0"/>
                <a:ea typeface="Roboto Medium" panose="02000000000000000000" pitchFamily="2" charset="0"/>
              </a:rPr>
              <a:t>Dane wejściowe</a:t>
            </a:r>
          </a:p>
        </p:txBody>
      </p:sp>
      <p:sp>
        <p:nvSpPr>
          <p:cNvPr id="6" name="pole tekstowe 5">
            <a:extLst>
              <a:ext uri="{FF2B5EF4-FFF2-40B4-BE49-F238E27FC236}">
                <a16:creationId xmlns:a16="http://schemas.microsoft.com/office/drawing/2014/main" id="{63B5CD29-6115-450B-AE89-4C8E9547DE16}"/>
              </a:ext>
            </a:extLst>
          </p:cNvPr>
          <p:cNvSpPr txBox="1"/>
          <p:nvPr/>
        </p:nvSpPr>
        <p:spPr>
          <a:xfrm>
            <a:off x="239125" y="3963146"/>
            <a:ext cx="7836095" cy="1200329"/>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Ograniczenia typu danych przechowywanych w  zmiennych</a:t>
            </a:r>
          </a:p>
        </p:txBody>
      </p:sp>
      <p:sp>
        <p:nvSpPr>
          <p:cNvPr id="7" name="pole tekstowe 6">
            <a:extLst>
              <a:ext uri="{FF2B5EF4-FFF2-40B4-BE49-F238E27FC236}">
                <a16:creationId xmlns:a16="http://schemas.microsoft.com/office/drawing/2014/main" id="{EF86445A-4826-42B0-BD88-D45096758DE8}"/>
              </a:ext>
            </a:extLst>
          </p:cNvPr>
          <p:cNvSpPr txBox="1"/>
          <p:nvPr/>
        </p:nvSpPr>
        <p:spPr>
          <a:xfrm>
            <a:off x="239125" y="5458517"/>
            <a:ext cx="11772254"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Zmienne w </a:t>
            </a:r>
            <a:r>
              <a:rPr lang="pl-PL" dirty="0" err="1">
                <a:solidFill>
                  <a:srgbClr val="F8F8F8"/>
                </a:solidFill>
                <a:latin typeface="Roboto Medium" panose="02000000000000000000" pitchFamily="2" charset="0"/>
                <a:ea typeface="Roboto Medium" panose="02000000000000000000" pitchFamily="2" charset="0"/>
              </a:rPr>
              <a:t>Postmanie</a:t>
            </a:r>
            <a:r>
              <a:rPr lang="pl-PL" dirty="0">
                <a:solidFill>
                  <a:srgbClr val="F8F8F8"/>
                </a:solidFill>
                <a:latin typeface="Roboto Medium" panose="02000000000000000000" pitchFamily="2" charset="0"/>
                <a:ea typeface="Roboto Medium" panose="02000000000000000000" pitchFamily="2" charset="0"/>
              </a:rPr>
              <a:t> pozwalają na przechowywanie typów prostych jak integer, boolean czy string.</a:t>
            </a:r>
          </a:p>
          <a:p>
            <a:pPr algn="just"/>
            <a:r>
              <a:rPr lang="pl-PL" dirty="0">
                <a:solidFill>
                  <a:srgbClr val="F8F8F8"/>
                </a:solidFill>
                <a:latin typeface="Roboto Medium" panose="02000000000000000000" pitchFamily="2" charset="0"/>
                <a:ea typeface="Roboto Medium" panose="02000000000000000000" pitchFamily="2" charset="0"/>
              </a:rPr>
              <a:t>Jeżeli potrzebujemy do zmiennej zapisać cały obiekt, to należy go zserializować do stringa, a po odczycie ze zmiennej sparsować ponownie do obiektu. Zmienne nie mają natywnej obsługi obiektów JSON.</a:t>
            </a:r>
          </a:p>
        </p:txBody>
      </p:sp>
      <p:pic>
        <p:nvPicPr>
          <p:cNvPr id="1028" name="Picture 4">
            <a:extLst>
              <a:ext uri="{FF2B5EF4-FFF2-40B4-BE49-F238E27FC236}">
                <a16:creationId xmlns:a16="http://schemas.microsoft.com/office/drawing/2014/main" id="{13FAE77D-4923-4750-8CDA-3F0CF207A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3253" y="1457457"/>
            <a:ext cx="5528126" cy="323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4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ZMIENNE</a:t>
            </a:r>
          </a:p>
        </p:txBody>
      </p:sp>
      <p:pic>
        <p:nvPicPr>
          <p:cNvPr id="3" name="Zmienne jako body">
            <a:hlinkClick r:id="" action="ppaction://media"/>
            <a:extLst>
              <a:ext uri="{FF2B5EF4-FFF2-40B4-BE49-F238E27FC236}">
                <a16:creationId xmlns:a16="http://schemas.microsoft.com/office/drawing/2014/main" id="{CE36ED30-3841-456E-B0A2-FFC558A7FF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71115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sp>
        <p:nvSpPr>
          <p:cNvPr id="3" name="pole tekstowe 2">
            <a:extLst>
              <a:ext uri="{FF2B5EF4-FFF2-40B4-BE49-F238E27FC236}">
                <a16:creationId xmlns:a16="http://schemas.microsoft.com/office/drawing/2014/main" id="{AF6926A3-867F-4485-801E-8E7FF18767F8}"/>
              </a:ext>
            </a:extLst>
          </p:cNvPr>
          <p:cNvSpPr txBox="1"/>
          <p:nvPr/>
        </p:nvSpPr>
        <p:spPr>
          <a:xfrm>
            <a:off x="123824" y="1214817"/>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Tworzenie asercji</a:t>
            </a:r>
          </a:p>
        </p:txBody>
      </p:sp>
      <p:sp>
        <p:nvSpPr>
          <p:cNvPr id="4" name="pole tekstowe 3">
            <a:extLst>
              <a:ext uri="{FF2B5EF4-FFF2-40B4-BE49-F238E27FC236}">
                <a16:creationId xmlns:a16="http://schemas.microsoft.com/office/drawing/2014/main" id="{C850CC15-D6CF-494F-80ED-15888EC59C76}"/>
              </a:ext>
            </a:extLst>
          </p:cNvPr>
          <p:cNvSpPr txBox="1"/>
          <p:nvPr/>
        </p:nvSpPr>
        <p:spPr>
          <a:xfrm>
            <a:off x="123823" y="1878367"/>
            <a:ext cx="8255678" cy="923330"/>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Pisanie asercji można zacząć bez znajomości składni, gdyż jest ona bardzo intuicyjna, a mechanizm podpowiedzi generuje nam podstawowe typy asercji, które łatwo możemy dostosować do własnych potrzeb.</a:t>
            </a:r>
          </a:p>
        </p:txBody>
      </p:sp>
      <p:pic>
        <p:nvPicPr>
          <p:cNvPr id="5" name="Obraz 4">
            <a:extLst>
              <a:ext uri="{FF2B5EF4-FFF2-40B4-BE49-F238E27FC236}">
                <a16:creationId xmlns:a16="http://schemas.microsoft.com/office/drawing/2014/main" id="{627B9375-9A97-4668-9304-FAB76C9E9F13}"/>
              </a:ext>
            </a:extLst>
          </p:cNvPr>
          <p:cNvPicPr>
            <a:picLocks noChangeAspect="1"/>
          </p:cNvPicPr>
          <p:nvPr/>
        </p:nvPicPr>
        <p:blipFill>
          <a:blip r:embed="rId4"/>
          <a:stretch>
            <a:fillRect/>
          </a:stretch>
        </p:blipFill>
        <p:spPr>
          <a:xfrm>
            <a:off x="8665173" y="1224053"/>
            <a:ext cx="3286125" cy="4953000"/>
          </a:xfrm>
          <a:prstGeom prst="rect">
            <a:avLst/>
          </a:prstGeom>
        </p:spPr>
      </p:pic>
      <p:sp>
        <p:nvSpPr>
          <p:cNvPr id="6" name="pole tekstowe 5">
            <a:extLst>
              <a:ext uri="{FF2B5EF4-FFF2-40B4-BE49-F238E27FC236}">
                <a16:creationId xmlns:a16="http://schemas.microsoft.com/office/drawing/2014/main" id="{A1C3E7C8-D317-4EEF-9233-21EC21AFA01C}"/>
              </a:ext>
            </a:extLst>
          </p:cNvPr>
          <p:cNvSpPr txBox="1"/>
          <p:nvPr/>
        </p:nvSpPr>
        <p:spPr>
          <a:xfrm>
            <a:off x="123824" y="4019708"/>
            <a:ext cx="7229476" cy="646331"/>
          </a:xfrm>
          <a:prstGeom prst="rect">
            <a:avLst/>
          </a:prstGeom>
          <a:noFill/>
        </p:spPr>
        <p:txBody>
          <a:bodyPr wrap="square" rtlCol="0">
            <a:spAutoFit/>
          </a:bodyPr>
          <a:lstStyle/>
          <a:p>
            <a:r>
              <a:rPr lang="pl-PL" sz="3600" dirty="0">
                <a:solidFill>
                  <a:srgbClr val="F8F8F8"/>
                </a:solidFill>
                <a:latin typeface="Roboto Medium" panose="02000000000000000000" pitchFamily="2" charset="0"/>
                <a:ea typeface="Roboto Medium" panose="02000000000000000000" pitchFamily="2" charset="0"/>
              </a:rPr>
              <a:t>Walidacja schematu modelu</a:t>
            </a:r>
          </a:p>
        </p:txBody>
      </p:sp>
      <p:sp>
        <p:nvSpPr>
          <p:cNvPr id="7" name="pole tekstowe 6">
            <a:extLst>
              <a:ext uri="{FF2B5EF4-FFF2-40B4-BE49-F238E27FC236}">
                <a16:creationId xmlns:a16="http://schemas.microsoft.com/office/drawing/2014/main" id="{C16BE3A3-8869-41F4-9ABB-B33915052965}"/>
              </a:ext>
            </a:extLst>
          </p:cNvPr>
          <p:cNvSpPr txBox="1"/>
          <p:nvPr/>
        </p:nvSpPr>
        <p:spPr>
          <a:xfrm>
            <a:off x="123824" y="4698245"/>
            <a:ext cx="8255678" cy="1477328"/>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Ciekawym rozszerzeniem podstawowych testów jest sprawdzanie poprawności modelu pod kątem typów danych. Postman wykorzystuje w tym celu zintegrowaną bibliotekę </a:t>
            </a:r>
            <a:r>
              <a:rPr lang="da-DK" dirty="0">
                <a:solidFill>
                  <a:srgbClr val="F36B3A"/>
                </a:solidFill>
                <a:latin typeface="Roboto Medium" panose="02000000000000000000" pitchFamily="2" charset="0"/>
                <a:ea typeface="Roboto Medium" panose="02000000000000000000" pitchFamily="2" charset="0"/>
              </a:rPr>
              <a:t>Tiny Validator (for v4 JSON Schema)</a:t>
            </a:r>
            <a:r>
              <a:rPr lang="pl-PL" dirty="0">
                <a:solidFill>
                  <a:srgbClr val="F36B3A"/>
                </a:solidFill>
                <a:latin typeface="Roboto Medium" panose="02000000000000000000" pitchFamily="2" charset="0"/>
                <a:ea typeface="Roboto Medium" panose="02000000000000000000" pitchFamily="2" charset="0"/>
              </a:rPr>
              <a:t> </a:t>
            </a:r>
            <a:r>
              <a:rPr lang="pl-PL" dirty="0">
                <a:solidFill>
                  <a:srgbClr val="F36B3A"/>
                </a:solidFill>
                <a:latin typeface="Roboto Medium" panose="02000000000000000000" pitchFamily="2" charset="0"/>
                <a:ea typeface="Roboto Medium" panose="02000000000000000000" pitchFamily="2" charset="0"/>
                <a:hlinkClick r:id="rId5">
                  <a:extLst>
                    <a:ext uri="{A12FA001-AC4F-418D-AE19-62706E023703}">
                      <ahyp:hlinkClr xmlns:ahyp="http://schemas.microsoft.com/office/drawing/2018/hyperlinkcolor" val="tx"/>
                    </a:ext>
                  </a:extLst>
                </a:hlinkClick>
              </a:rPr>
              <a:t>https://github.com/geraintluff/tv4</a:t>
            </a:r>
            <a:r>
              <a:rPr lang="pl-PL" dirty="0">
                <a:solidFill>
                  <a:srgbClr val="F8F8F8"/>
                </a:solidFill>
                <a:latin typeface="Roboto Medium" panose="02000000000000000000" pitchFamily="2" charset="0"/>
                <a:ea typeface="Roboto Medium" panose="02000000000000000000" pitchFamily="2" charset="0"/>
              </a:rPr>
              <a:t>. Pozwala ona zdefiniować schemat struktury i typu danych testowanego obiektu i porównać z faktycznymi danymi.</a:t>
            </a:r>
          </a:p>
        </p:txBody>
      </p:sp>
      <p:sp>
        <p:nvSpPr>
          <p:cNvPr id="8" name="pole tekstowe 7">
            <a:extLst>
              <a:ext uri="{FF2B5EF4-FFF2-40B4-BE49-F238E27FC236}">
                <a16:creationId xmlns:a16="http://schemas.microsoft.com/office/drawing/2014/main" id="{D86D1918-F9DC-4D0D-89EF-154A76236F5A}"/>
              </a:ext>
            </a:extLst>
          </p:cNvPr>
          <p:cNvSpPr txBox="1"/>
          <p:nvPr/>
        </p:nvSpPr>
        <p:spPr>
          <a:xfrm>
            <a:off x="123824" y="2863003"/>
            <a:ext cx="8255678" cy="1200329"/>
          </a:xfrm>
          <a:prstGeom prst="rect">
            <a:avLst/>
          </a:prstGeom>
          <a:noFill/>
        </p:spPr>
        <p:txBody>
          <a:bodyPr wrap="square" rtlCol="0">
            <a:spAutoFit/>
          </a:bodyPr>
          <a:lstStyle/>
          <a:p>
            <a:pPr algn="just"/>
            <a:r>
              <a:rPr lang="pl-PL" dirty="0">
                <a:solidFill>
                  <a:srgbClr val="F8F8F8"/>
                </a:solidFill>
                <a:latin typeface="Roboto Medium" panose="02000000000000000000" pitchFamily="2" charset="0"/>
                <a:ea typeface="Roboto Medium" panose="02000000000000000000" pitchFamily="2" charset="0"/>
              </a:rPr>
              <a:t>Większość testów polega na sprawdzeniu statusu odpowiedzi w kontekście wysyłanych danych, czasu odpowiedzi oraz poprawności otrzymanych danych. Dokłada dokumentacja na temat składni znajduje się na stronie </a:t>
            </a:r>
            <a:r>
              <a:rPr lang="pl-PL" dirty="0" err="1">
                <a:solidFill>
                  <a:srgbClr val="F36B3A"/>
                </a:solidFill>
                <a:latin typeface="Roboto Medium" panose="02000000000000000000" pitchFamily="2" charset="0"/>
                <a:ea typeface="Roboto Medium" panose="02000000000000000000" pitchFamily="2" charset="0"/>
              </a:rPr>
              <a:t>Chai</a:t>
            </a:r>
            <a:r>
              <a:rPr lang="pl-PL" dirty="0">
                <a:solidFill>
                  <a:srgbClr val="F36B3A"/>
                </a:solidFill>
                <a:latin typeface="Roboto Medium" panose="02000000000000000000" pitchFamily="2" charset="0"/>
                <a:ea typeface="Roboto Medium" panose="02000000000000000000" pitchFamily="2" charset="0"/>
              </a:rPr>
              <a:t> </a:t>
            </a:r>
            <a:r>
              <a:rPr lang="pl-PL" dirty="0" err="1">
                <a:solidFill>
                  <a:srgbClr val="F36B3A"/>
                </a:solidFill>
                <a:latin typeface="Roboto Medium" panose="02000000000000000000" pitchFamily="2" charset="0"/>
                <a:ea typeface="Roboto Medium" panose="02000000000000000000" pitchFamily="2" charset="0"/>
              </a:rPr>
              <a:t>Assertion</a:t>
            </a:r>
            <a:r>
              <a:rPr lang="pl-PL" dirty="0">
                <a:solidFill>
                  <a:srgbClr val="F36B3A"/>
                </a:solidFill>
                <a:latin typeface="Roboto Medium" panose="02000000000000000000" pitchFamily="2" charset="0"/>
                <a:ea typeface="Roboto Medium" panose="02000000000000000000" pitchFamily="2" charset="0"/>
              </a:rPr>
              <a:t> Library : </a:t>
            </a:r>
            <a:r>
              <a:rPr lang="pl-PL" dirty="0">
                <a:solidFill>
                  <a:srgbClr val="F36B3A"/>
                </a:solidFill>
                <a:latin typeface="Roboto Medium" panose="02000000000000000000" pitchFamily="2" charset="0"/>
                <a:ea typeface="Roboto Medium" panose="02000000000000000000" pitchFamily="2" charset="0"/>
                <a:hlinkClick r:id="rId6">
                  <a:extLst>
                    <a:ext uri="{A12FA001-AC4F-418D-AE19-62706E023703}">
                      <ahyp:hlinkClr xmlns:ahyp="http://schemas.microsoft.com/office/drawing/2018/hyperlinkcolor" val="tx"/>
                    </a:ext>
                  </a:extLst>
                </a:hlinkClick>
              </a:rPr>
              <a:t>https://www.chaijs.com/api/bdd/</a:t>
            </a:r>
            <a:r>
              <a:rPr lang="pl-PL" dirty="0">
                <a:solidFill>
                  <a:srgbClr val="F36B3A"/>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115204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1810B33A-7EE3-4D06-B2D8-3AD48F1A5547}"/>
              </a:ext>
            </a:extLst>
          </p:cNvPr>
          <p:cNvSpPr txBox="1"/>
          <p:nvPr/>
        </p:nvSpPr>
        <p:spPr>
          <a:xfrm>
            <a:off x="990600" y="304800"/>
            <a:ext cx="4733925" cy="461665"/>
          </a:xfrm>
          <a:prstGeom prst="rect">
            <a:avLst/>
          </a:prstGeom>
          <a:noFill/>
        </p:spPr>
        <p:txBody>
          <a:bodyPr wrap="square" rtlCol="0">
            <a:spAutoFit/>
          </a:bodyPr>
          <a:lstStyle/>
          <a:p>
            <a:r>
              <a:rPr lang="pl-PL" sz="2400" dirty="0">
                <a:solidFill>
                  <a:srgbClr val="F36B3A"/>
                </a:solidFill>
                <a:latin typeface="Roboto Light" panose="02000000000000000000" pitchFamily="2" charset="0"/>
                <a:ea typeface="Roboto Light" panose="02000000000000000000" pitchFamily="2" charset="0"/>
              </a:rPr>
              <a:t>PROSTE TESTY</a:t>
            </a:r>
          </a:p>
        </p:txBody>
      </p:sp>
      <p:pic>
        <p:nvPicPr>
          <p:cNvPr id="4" name="Testy_wersja skrocona">
            <a:hlinkClick r:id="" action="ppaction://media"/>
            <a:extLst>
              <a:ext uri="{FF2B5EF4-FFF2-40B4-BE49-F238E27FC236}">
                <a16:creationId xmlns:a16="http://schemas.microsoft.com/office/drawing/2014/main" id="{015B1D13-E1A4-4FDA-A1B8-605310A414F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8043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3754</TotalTime>
  <Words>4312</Words>
  <Application>Microsoft Office PowerPoint</Application>
  <PresentationFormat>Panoramiczny</PresentationFormat>
  <Paragraphs>270</Paragraphs>
  <Slides>25</Slides>
  <Notes>24</Notes>
  <HiddenSlides>0</HiddenSlides>
  <MMClips>10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25</vt:i4>
      </vt:variant>
    </vt:vector>
  </HeadingPairs>
  <TitlesOfParts>
    <vt:vector size="33" baseType="lpstr">
      <vt:lpstr>Roboto Medium</vt:lpstr>
      <vt:lpstr>Calibri Light</vt:lpstr>
      <vt:lpstr>Roboto Light</vt:lpstr>
      <vt:lpstr>Calibri</vt:lpstr>
      <vt:lpstr>Arial</vt:lpstr>
      <vt:lpstr>Roboto Mono</vt:lpstr>
      <vt:lpstr>Roboto</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Jarosław Jusiak</dc:creator>
  <cp:lastModifiedBy>Jarosław Jusiak</cp:lastModifiedBy>
  <cp:revision>181</cp:revision>
  <dcterms:created xsi:type="dcterms:W3CDTF">2020-01-01T15:23:01Z</dcterms:created>
  <dcterms:modified xsi:type="dcterms:W3CDTF">2020-02-28T10:27:30Z</dcterms:modified>
</cp:coreProperties>
</file>